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308" r:id="rId2"/>
    <p:sldId id="324" r:id="rId3"/>
    <p:sldId id="287" r:id="rId4"/>
    <p:sldId id="288" r:id="rId5"/>
    <p:sldId id="289" r:id="rId6"/>
    <p:sldId id="290" r:id="rId7"/>
    <p:sldId id="286" r:id="rId8"/>
    <p:sldId id="296" r:id="rId9"/>
    <p:sldId id="258" r:id="rId10"/>
    <p:sldId id="335" r:id="rId11"/>
    <p:sldId id="267" r:id="rId12"/>
    <p:sldId id="259" r:id="rId13"/>
    <p:sldId id="261" r:id="rId14"/>
    <p:sldId id="262" r:id="rId15"/>
    <p:sldId id="336" r:id="rId16"/>
    <p:sldId id="325" r:id="rId17"/>
    <p:sldId id="283" r:id="rId18"/>
    <p:sldId id="284" r:id="rId19"/>
    <p:sldId id="285" r:id="rId20"/>
    <p:sldId id="297" r:id="rId21"/>
    <p:sldId id="316" r:id="rId22"/>
    <p:sldId id="314" r:id="rId23"/>
    <p:sldId id="326" r:id="rId24"/>
    <p:sldId id="312" r:id="rId25"/>
    <p:sldId id="291" r:id="rId26"/>
    <p:sldId id="292" r:id="rId27"/>
    <p:sldId id="310" r:id="rId28"/>
    <p:sldId id="275" r:id="rId29"/>
    <p:sldId id="294" r:id="rId30"/>
    <p:sldId id="295" r:id="rId31"/>
    <p:sldId id="277" r:id="rId32"/>
    <p:sldId id="305" r:id="rId33"/>
    <p:sldId id="306" r:id="rId34"/>
    <p:sldId id="307" r:id="rId35"/>
    <p:sldId id="327" r:id="rId36"/>
    <p:sldId id="301" r:id="rId37"/>
    <p:sldId id="328" r:id="rId38"/>
    <p:sldId id="302" r:id="rId39"/>
    <p:sldId id="303" r:id="rId40"/>
    <p:sldId id="304" r:id="rId41"/>
    <p:sldId id="329" r:id="rId42"/>
    <p:sldId id="319" r:id="rId43"/>
    <p:sldId id="320" r:id="rId44"/>
    <p:sldId id="299" r:id="rId45"/>
    <p:sldId id="322" r:id="rId46"/>
    <p:sldId id="330" r:id="rId47"/>
    <p:sldId id="298" r:id="rId48"/>
    <p:sldId id="270" r:id="rId49"/>
    <p:sldId id="271" r:id="rId50"/>
    <p:sldId id="331" r:id="rId51"/>
    <p:sldId id="332" r:id="rId52"/>
    <p:sldId id="333" r:id="rId53"/>
    <p:sldId id="334" r:id="rId54"/>
    <p:sldId id="272" r:id="rId55"/>
    <p:sldId id="280" r:id="rId56"/>
    <p:sldId id="264" r:id="rId5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FF33"/>
    <a:srgbClr val="F51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7021" autoAdjust="0"/>
  </p:normalViewPr>
  <p:slideViewPr>
    <p:cSldViewPr snapToGrid="0">
      <p:cViewPr>
        <p:scale>
          <a:sx n="90" d="100"/>
          <a:sy n="90" d="100"/>
        </p:scale>
        <p:origin x="-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318023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146655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4078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93707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648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4039451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46589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5364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31798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22988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16050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78619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312259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1347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231879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2BC54-1CA0-4ED7-A492-9208FDD32FFC}" type="datetimeFigureOut">
              <a:rPr lang="lt-LT" smtClean="0"/>
              <a:pPr/>
              <a:t>2015.12.08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22D1DFA-15D3-4520-A1D4-21D7E36B9335}" type="slidenum">
              <a:rPr lang="lt-LT" smtClean="0"/>
              <a:pPr/>
              <a:t>‹#›</a:t>
            </a:fld>
            <a:endParaRPr lang="lt-LT"/>
          </a:p>
        </p:txBody>
      </p:sp>
    </p:spTree>
    <p:extLst>
      <p:ext uri="{BB962C8B-B14F-4D97-AF65-F5344CB8AC3E}">
        <p14:creationId xmlns:p14="http://schemas.microsoft.com/office/powerpoint/2010/main" val="423529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92BC54-1CA0-4ED7-A492-9208FDD32FFC}" type="datetimeFigureOut">
              <a:rPr lang="lt-LT" smtClean="0"/>
              <a:pPr/>
              <a:t>2015.12.08</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2D1DFA-15D3-4520-A1D4-21D7E36B9335}" type="slidenum">
              <a:rPr lang="lt-LT" smtClean="0"/>
              <a:pPr/>
              <a:t>‹#›</a:t>
            </a:fld>
            <a:endParaRPr lang="lt-LT"/>
          </a:p>
        </p:txBody>
      </p:sp>
    </p:spTree>
    <p:extLst>
      <p:ext uri="{BB962C8B-B14F-4D97-AF65-F5344CB8AC3E}">
        <p14:creationId xmlns:p14="http://schemas.microsoft.com/office/powerpoint/2010/main" val="23288176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heholidayspot.com/cgi-bin/sendthispage.cgi" TargetMode="External"/><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5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5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vievioparapija.eu/naudinga/adventas/advento-vainiko-kilme" TargetMode="External"/><Relationship Id="rId2" Type="http://schemas.openxmlformats.org/officeDocument/2006/relationships/hyperlink" Target="http://www.kazimiero.lt/jupgrade/index.php/straipsniai/kiti/196-advento-vainikas" TargetMode="External"/><Relationship Id="rId1" Type="http://schemas.openxmlformats.org/officeDocument/2006/relationships/slideLayout" Target="../slideLayouts/slideLayout2.xml"/><Relationship Id="rId6" Type="http://schemas.openxmlformats.org/officeDocument/2006/relationships/hyperlink" Target="http://www.upc.smm.lt/ekspertavimas/mddb/Etnin%C4%97%20kult%C5%ABra/Mokomoji%20med%C5%BEiaga%20%E2%80%9EMitologiniai%20%C5%BEenklai%E2%80%9C.pdf" TargetMode="External"/><Relationship Id="rId5" Type="http://schemas.openxmlformats.org/officeDocument/2006/relationships/hyperlink" Target="http://www.samogit.lt/kultura/Adventas.htm" TargetMode="External"/><Relationship Id="rId4" Type="http://schemas.openxmlformats.org/officeDocument/2006/relationships/hyperlink" Target="http://www.delfi.lt/gyvenimas/istorijos/tai-ka-turite-zinoti-apie-adventa.d?id=6652222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5430" y="729729"/>
            <a:ext cx="6872177" cy="1574313"/>
          </a:xfrm>
        </p:spPr>
        <p:txBody>
          <a:bodyPr/>
          <a:lstStyle/>
          <a:p>
            <a:r>
              <a:rPr lang="lt-LT" dirty="0" smtClean="0">
                <a:latin typeface="Times New Roman" pitchFamily="18" charset="0"/>
                <a:cs typeface="Times New Roman" pitchFamily="18" charset="0"/>
              </a:rPr>
              <a:t>Technologijos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9 kl.</a:t>
            </a:r>
            <a:endParaRPr lang="lt-LT" dirty="0">
              <a:latin typeface="Times New Roman" pitchFamily="18" charset="0"/>
              <a:cs typeface="Times New Roman" pitchFamily="18" charset="0"/>
            </a:endParaRPr>
          </a:p>
        </p:txBody>
      </p:sp>
      <p:sp>
        <p:nvSpPr>
          <p:cNvPr id="3" name="Subtitle 2"/>
          <p:cNvSpPr>
            <a:spLocks noGrp="1"/>
          </p:cNvSpPr>
          <p:nvPr>
            <p:ph type="subTitle" idx="1"/>
          </p:nvPr>
        </p:nvSpPr>
        <p:spPr>
          <a:xfrm>
            <a:off x="1524000" y="5805055"/>
            <a:ext cx="9144000" cy="429489"/>
          </a:xfrm>
        </p:spPr>
        <p:txBody>
          <a:bodyPr>
            <a:normAutofit/>
          </a:bodyPr>
          <a:lstStyle/>
          <a:p>
            <a:endParaRPr lang="lt-LT" dirty="0" smtClean="0"/>
          </a:p>
          <a:p>
            <a:endParaRPr lang="lt-LT" dirty="0" smtClean="0"/>
          </a:p>
        </p:txBody>
      </p:sp>
      <p:sp>
        <p:nvSpPr>
          <p:cNvPr id="4" name="Rectangle 3"/>
          <p:cNvSpPr/>
          <p:nvPr/>
        </p:nvSpPr>
        <p:spPr>
          <a:xfrm>
            <a:off x="845127" y="2854036"/>
            <a:ext cx="10377055" cy="1938992"/>
          </a:xfrm>
          <a:prstGeom prst="rect">
            <a:avLst/>
          </a:prstGeom>
        </p:spPr>
        <p:txBody>
          <a:bodyPr wrap="square">
            <a:spAutoFit/>
          </a:bodyPr>
          <a:lstStyle/>
          <a:p>
            <a:pPr algn="ctr"/>
            <a:r>
              <a:rPr lang="lt-LT" sz="4000" dirty="0" smtClean="0">
                <a:latin typeface="Times New Roman" pitchFamily="18" charset="0"/>
                <a:cs typeface="Times New Roman" pitchFamily="18" charset="0"/>
              </a:rPr>
              <a:t>Technologijų programos</a:t>
            </a:r>
          </a:p>
          <a:p>
            <a:pPr algn="ctr"/>
            <a:r>
              <a:rPr lang="lt-LT" sz="4000" dirty="0" smtClean="0">
                <a:latin typeface="Times New Roman" pitchFamily="18" charset="0"/>
                <a:cs typeface="Times New Roman" pitchFamily="18" charset="0"/>
              </a:rPr>
              <a:t> „Gaminių dizainas ir technologijos“</a:t>
            </a:r>
          </a:p>
          <a:p>
            <a:pPr algn="ctr"/>
            <a:r>
              <a:rPr lang="lt-LT" sz="4000" dirty="0" smtClean="0">
                <a:latin typeface="Times New Roman" pitchFamily="18" charset="0"/>
                <a:cs typeface="Times New Roman" pitchFamily="18" charset="0"/>
              </a:rPr>
              <a:t>„Mityba“</a:t>
            </a:r>
          </a:p>
        </p:txBody>
      </p:sp>
      <p:sp>
        <p:nvSpPr>
          <p:cNvPr id="5" name="Rectangle 4"/>
          <p:cNvSpPr/>
          <p:nvPr/>
        </p:nvSpPr>
        <p:spPr>
          <a:xfrm>
            <a:off x="9487607" y="115939"/>
            <a:ext cx="1326069" cy="385362"/>
          </a:xfrm>
          <a:prstGeom prst="rect">
            <a:avLst/>
          </a:prstGeom>
        </p:spPr>
        <p:txBody>
          <a:bodyPr wrap="none">
            <a:spAutoFit/>
          </a:bodyPr>
          <a:lstStyle/>
          <a:p>
            <a:pPr lvl="0" algn="just">
              <a:lnSpc>
                <a:spcPct val="115000"/>
              </a:lnSpc>
              <a:spcAft>
                <a:spcPts val="0"/>
              </a:spcAft>
            </a:pPr>
            <a:r>
              <a:rPr lang="lt-LT" dirty="0">
                <a:solidFill>
                  <a:srgbClr val="000000"/>
                </a:solidFill>
                <a:latin typeface="Times New Roman" panose="02020603050405020304" pitchFamily="18" charset="0"/>
                <a:ea typeface="Calibri" panose="020F0502020204030204" pitchFamily="34" charset="0"/>
              </a:rPr>
              <a:t>P</a:t>
            </a:r>
            <a:r>
              <a:rPr lang="lt-LT" dirty="0" smtClean="0">
                <a:solidFill>
                  <a:srgbClr val="000000"/>
                </a:solidFill>
                <a:latin typeface="Times New Roman" panose="02020603050405020304" pitchFamily="18" charset="0"/>
                <a:ea typeface="Calibri" panose="020F0502020204030204" pitchFamily="34" charset="0"/>
              </a:rPr>
              <a:t>riedas Nr.3</a:t>
            </a:r>
            <a:endParaRPr lang="lt-LT"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1952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70121" y="1212113"/>
            <a:ext cx="9103881" cy="4829250"/>
          </a:xfrm>
        </p:spPr>
        <p:txBody>
          <a:bodyPr>
            <a:normAutofit/>
          </a:bodyPr>
          <a:lstStyle/>
          <a:p>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Žalumynų vainiko su žvakėmis, kurios uždegamos Advento laikui švęsti idėja, atrodo, priklauso vokiečių liuteronų pastoriui Johanui </a:t>
            </a:r>
            <a:r>
              <a:rPr lang="lt-LT" sz="2400" dirty="0" err="1">
                <a:solidFill>
                  <a:prstClr val="black">
                    <a:lumMod val="75000"/>
                    <a:lumOff val="25000"/>
                  </a:prstClr>
                </a:solidFill>
                <a:latin typeface="Times New Roman" panose="02020603050405020304" pitchFamily="18" charset="0"/>
                <a:cs typeface="Times New Roman" panose="02020603050405020304" pitchFamily="18" charset="0"/>
              </a:rPr>
              <a:t>Heinrichui</a:t>
            </a: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lt-LT" sz="2400" dirty="0" err="1">
                <a:solidFill>
                  <a:prstClr val="black">
                    <a:lumMod val="75000"/>
                    <a:lumOff val="25000"/>
                  </a:prstClr>
                </a:solidFill>
                <a:latin typeface="Times New Roman" panose="02020603050405020304" pitchFamily="18" charset="0"/>
                <a:cs typeface="Times New Roman" panose="02020603050405020304" pitchFamily="18" charset="0"/>
              </a:rPr>
              <a:t>Wichernui</a:t>
            </a: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a:t>
            </a:r>
            <a:r>
              <a:rPr lang="lt-LT" sz="2400" b="1" dirty="0">
                <a:solidFill>
                  <a:prstClr val="black">
                    <a:lumMod val="75000"/>
                    <a:lumOff val="25000"/>
                  </a:prstClr>
                </a:solidFill>
                <a:latin typeface="Times New Roman" panose="02020603050405020304" pitchFamily="18" charset="0"/>
                <a:cs typeface="Times New Roman" panose="02020603050405020304" pitchFamily="18" charset="0"/>
              </a:rPr>
              <a:t> </a:t>
            </a: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Jis dirbo su miestų vargšais ir įsteigė mokyklą neturtingiems vaikams. Advento metu vaikai vis klausdavo, ar jau atėjo Kalėdos. Pastorius ant vežimo rato pritvirtino vainiką, o jame įtvirtino 19 mažų raudonų žvakučių ir 4 dideles baltas. Kiekvieną Advento dieną būdavo uždegama po raudoną žvakelę, o sekmadieniais – baltą. Kalėdos ateidavo, kai būdavo uždegama paskutinė žvakė.</a:t>
            </a:r>
            <a:br>
              <a:rPr lang="lt-LT" sz="2400" dirty="0">
                <a:solidFill>
                  <a:prstClr val="black">
                    <a:lumMod val="75000"/>
                    <a:lumOff val="25000"/>
                  </a:prstClr>
                </a:solidFill>
                <a:latin typeface="Times New Roman" panose="02020603050405020304" pitchFamily="18" charset="0"/>
                <a:cs typeface="Times New Roman" panose="02020603050405020304" pitchFamily="18" charset="0"/>
              </a:rPr>
            </a:br>
            <a:endParaRPr lang="lt-LT" sz="2400" dirty="0"/>
          </a:p>
        </p:txBody>
      </p:sp>
      <p:sp>
        <p:nvSpPr>
          <p:cNvPr id="4" name="Title 1"/>
          <p:cNvSpPr>
            <a:spLocks noGrp="1"/>
          </p:cNvSpPr>
          <p:nvPr>
            <p:ph type="title"/>
          </p:nvPr>
        </p:nvSpPr>
        <p:spPr>
          <a:xfrm>
            <a:off x="677334" y="0"/>
            <a:ext cx="8596668" cy="1320800"/>
          </a:xfrm>
        </p:spPr>
        <p:txBody>
          <a:bodyPr>
            <a:normAutofit/>
          </a:bodyPr>
          <a:lstStyle/>
          <a:p>
            <a:pPr algn="ctr"/>
            <a:r>
              <a:rPr lang="en-US" sz="5400" dirty="0" err="1" smtClean="0">
                <a:latin typeface="Times New Roman" panose="02020603050405020304" pitchFamily="18" charset="0"/>
                <a:cs typeface="Times New Roman" panose="02020603050405020304" pitchFamily="18" charset="0"/>
              </a:rPr>
              <a:t>Advento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vainiko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kilm</a:t>
            </a:r>
            <a:r>
              <a:rPr lang="lt-LT" sz="5400" dirty="0" smtClean="0">
                <a:latin typeface="Times New Roman" panose="02020603050405020304" pitchFamily="18" charset="0"/>
                <a:cs typeface="Times New Roman" panose="02020603050405020304" pitchFamily="18" charset="0"/>
              </a:rPr>
              <a:t>ė</a:t>
            </a:r>
            <a:endParaRPr lang="lt-LT"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56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67" y="237459"/>
            <a:ext cx="8596668" cy="1761461"/>
          </a:xfrm>
        </p:spPr>
        <p:txBody>
          <a:bodyPr>
            <a:noAutofit/>
          </a:bodyPr>
          <a:lstStyle/>
          <a:p>
            <a:pPr algn="ctr"/>
            <a:r>
              <a:rPr lang="lt-LT" sz="5400" dirty="0" smtClean="0">
                <a:latin typeface="Times New Roman" pitchFamily="18" charset="0"/>
                <a:cs typeface="Times New Roman" pitchFamily="18" charset="0"/>
              </a:rPr>
              <a:t>Pastoriaus Johano </a:t>
            </a:r>
            <a:r>
              <a:rPr lang="lt-LT" sz="5400" dirty="0" err="1" smtClean="0">
                <a:latin typeface="Times New Roman" pitchFamily="18" charset="0"/>
                <a:cs typeface="Times New Roman" pitchFamily="18" charset="0"/>
              </a:rPr>
              <a:t>Heinrichso</a:t>
            </a:r>
            <a:r>
              <a:rPr lang="lt-LT" sz="5400" dirty="0" smtClean="0">
                <a:latin typeface="Times New Roman" pitchFamily="18" charset="0"/>
                <a:cs typeface="Times New Roman" pitchFamily="18" charset="0"/>
              </a:rPr>
              <a:t> </a:t>
            </a:r>
            <a:r>
              <a:rPr lang="lt-LT" sz="5400" dirty="0" err="1" smtClean="0">
                <a:latin typeface="Times New Roman" pitchFamily="18" charset="0"/>
                <a:cs typeface="Times New Roman" pitchFamily="18" charset="0"/>
              </a:rPr>
              <a:t>Wicherno</a:t>
            </a:r>
            <a:r>
              <a:rPr lang="lt-LT" sz="5400" dirty="0" smtClean="0">
                <a:latin typeface="Times New Roman" pitchFamily="18" charset="0"/>
                <a:cs typeface="Times New Roman" pitchFamily="18" charset="0"/>
              </a:rPr>
              <a:t> vainikas</a:t>
            </a:r>
            <a:endParaRPr lang="lt-LT" sz="5400" dirty="0">
              <a:latin typeface="Times New Roman" pitchFamily="18" charset="0"/>
              <a:cs typeface="Times New Roman" pitchFamily="18" charset="0"/>
            </a:endParaRPr>
          </a:p>
        </p:txBody>
      </p:sp>
      <p:pic>
        <p:nvPicPr>
          <p:cNvPr id="3074" name="Picture 2" descr="https://upload.wikimedia.org/wikipedia/commons/6/6d/Wichern_Adventskranz_originated_from_German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66579" y="2294054"/>
            <a:ext cx="5780250" cy="439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7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992" y="138223"/>
            <a:ext cx="7433929" cy="914399"/>
          </a:xfrm>
        </p:spPr>
        <p:txBody>
          <a:bodyPr>
            <a:noAutofit/>
          </a:bodyPr>
          <a:lstStyle/>
          <a:p>
            <a:pPr algn="ctr"/>
            <a:r>
              <a:rPr lang="lt-LT" sz="5400" dirty="0" smtClean="0">
                <a:latin typeface="Times New Roman" pitchFamily="18" charset="0"/>
                <a:cs typeface="Times New Roman" pitchFamily="18" charset="0"/>
              </a:rPr>
              <a:t>Advento vainikas</a:t>
            </a:r>
            <a:endParaRPr lang="lt-LT" sz="5400" dirty="0">
              <a:latin typeface="Times New Roman" pitchFamily="18" charset="0"/>
              <a:cs typeface="Times New Roman" pitchFamily="18" charset="0"/>
            </a:endParaRPr>
          </a:p>
        </p:txBody>
      </p:sp>
      <p:sp>
        <p:nvSpPr>
          <p:cNvPr id="3" name="Content Placeholder 2"/>
          <p:cNvSpPr>
            <a:spLocks noGrp="1"/>
          </p:cNvSpPr>
          <p:nvPr>
            <p:ph idx="1"/>
          </p:nvPr>
        </p:nvSpPr>
        <p:spPr>
          <a:xfrm>
            <a:off x="168349" y="1198543"/>
            <a:ext cx="9592339" cy="5659457"/>
          </a:xfrm>
        </p:spPr>
        <p:txBody>
          <a:bodyPr>
            <a:normAutofit/>
          </a:bodyPr>
          <a:lstStyle/>
          <a:p>
            <a:pPr marL="0" indent="0">
              <a:buNone/>
            </a:pPr>
            <a:r>
              <a:rPr lang="lt-LT" sz="2400" dirty="0">
                <a:latin typeface="Times New Roman" panose="02020603050405020304" pitchFamily="18" charset="0"/>
                <a:cs typeface="Times New Roman" panose="02020603050405020304" pitchFamily="18" charset="0"/>
              </a:rPr>
              <a:t>Paprotys netruko išplisti protestantų bažnyčiose, bet buvo atsisakyta mažų žvakelių ir paliktos tik didžiosios, žyminčios Advento savaites. Kartais vainike tvirtinamos 4 žvakės, o jo centre dar viena.  Tada keturios vainiko žvakės uždegamos per Advento sekmadienius, o vidurinioji – per Kalėdas. Vainikas paplito šeimose, </a:t>
            </a:r>
            <a:r>
              <a:rPr lang="lt-LT" sz="2400" dirty="0" smtClean="0">
                <a:latin typeface="Times New Roman" panose="02020603050405020304" pitchFamily="18" charset="0"/>
                <a:cs typeface="Times New Roman" panose="02020603050405020304" pitchFamily="18" charset="0"/>
              </a:rPr>
              <a:t>krikščioniškose įstaigose, bažnyčiose</a:t>
            </a:r>
            <a:r>
              <a:rPr lang="lt-LT" sz="2400" dirty="0">
                <a:latin typeface="Times New Roman" panose="02020603050405020304" pitchFamily="18" charset="0"/>
                <a:cs typeface="Times New Roman" panose="02020603050405020304" pitchFamily="18" charset="0"/>
              </a:rPr>
              <a:t>.</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pic>
        <p:nvPicPr>
          <p:cNvPr id="4" name="Picture 2" descr="http://ecx.images-amazon.com/images/I/41QqFGlx4Q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616" y="3459125"/>
            <a:ext cx="3481147"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3"/>
            <a:ext cx="10515600" cy="818707"/>
          </a:xfrm>
        </p:spPr>
        <p:txBody>
          <a:bodyPr>
            <a:normAutofit fontScale="90000"/>
          </a:bodyPr>
          <a:lstStyle/>
          <a:p>
            <a:pPr algn="ctr"/>
            <a:r>
              <a:rPr lang="lt-LT" sz="4800" dirty="0" smtClean="0">
                <a:latin typeface="Times New Roman" panose="02020603050405020304" pitchFamily="18" charset="0"/>
                <a:cs typeface="Times New Roman" panose="02020603050405020304" pitchFamily="18" charset="0"/>
              </a:rPr>
              <a:t>Krikščioniška vainiko simbolika</a:t>
            </a:r>
            <a:endParaRPr lang="lt-LT"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3409" y="899570"/>
            <a:ext cx="9220200" cy="5065295"/>
          </a:xfrm>
        </p:spPr>
        <p:txBody>
          <a:bodyPr>
            <a:noAutofit/>
          </a:bodyPr>
          <a:lstStyle/>
          <a:p>
            <a:pPr indent="284163"/>
            <a:r>
              <a:rPr lang="lt-LT" sz="2000" dirty="0">
                <a:latin typeface="Times New Roman" panose="02020603050405020304" pitchFamily="18" charset="0"/>
                <a:cs typeface="Times New Roman" panose="02020603050405020304" pitchFamily="18" charset="0"/>
              </a:rPr>
              <a:t>Advento vainikas yra apskritimo formos. Apskritimas nuo senų laikų yra amžinumo ir vienybės ženklas, taip pat reiškiantis niekada negęstančią saulę ir jos metinį ciklą. Tokia forma išreiškia Kristaus paslaptį</a:t>
            </a:r>
            <a:r>
              <a:rPr lang="lt-LT" sz="2000" dirty="0" smtClean="0">
                <a:latin typeface="Times New Roman" panose="02020603050405020304" pitchFamily="18" charset="0"/>
                <a:cs typeface="Times New Roman" panose="02020603050405020304" pitchFamily="18" charset="0"/>
              </a:rPr>
              <a:t>.</a:t>
            </a:r>
          </a:p>
          <a:p>
            <a:pPr indent="284163"/>
            <a:r>
              <a:rPr lang="lt-LT" sz="2000" dirty="0" smtClean="0">
                <a:latin typeface="Times New Roman" panose="02020603050405020304" pitchFamily="18" charset="0"/>
                <a:cs typeface="Times New Roman" panose="02020603050405020304" pitchFamily="18" charset="0"/>
              </a:rPr>
              <a:t>Kaip </a:t>
            </a:r>
            <a:r>
              <a:rPr lang="lt-LT" sz="2000" dirty="0">
                <a:latin typeface="Times New Roman" panose="02020603050405020304" pitchFamily="18" charset="0"/>
                <a:cs typeface="Times New Roman" panose="02020603050405020304" pitchFamily="18" charset="0"/>
              </a:rPr>
              <a:t>ir žiedas, taip ir vainikas yra ištikimybės ženklas, Dievo ištikimybės pažadams ženklas. Dėl šios reikšmės Advento vainikas turi </a:t>
            </a:r>
            <a:r>
              <a:rPr lang="lt-LT" sz="2000" dirty="0" smtClean="0">
                <a:latin typeface="Times New Roman" panose="02020603050405020304" pitchFamily="18" charset="0"/>
                <a:cs typeface="Times New Roman" panose="02020603050405020304" pitchFamily="18" charset="0"/>
              </a:rPr>
              <a:t>iš laikyti </a:t>
            </a:r>
            <a:r>
              <a:rPr lang="lt-LT" sz="2000" dirty="0">
                <a:latin typeface="Times New Roman" panose="02020603050405020304" pitchFamily="18" charset="0"/>
                <a:cs typeface="Times New Roman" panose="02020603050405020304" pitchFamily="18" charset="0"/>
              </a:rPr>
              <a:t>savo apskritimo formą ir netapti kokia nors gėlių su keturiomis žvakėmis kompozicija</a:t>
            </a:r>
            <a:r>
              <a:rPr lang="lt-LT" sz="2000" dirty="0" smtClean="0">
                <a:latin typeface="Times New Roman" panose="02020603050405020304" pitchFamily="18" charset="0"/>
                <a:cs typeface="Times New Roman" panose="02020603050405020304" pitchFamily="18" charset="0"/>
              </a:rPr>
              <a:t>.</a:t>
            </a:r>
          </a:p>
          <a:p>
            <a:pPr indent="284163"/>
            <a:r>
              <a:rPr lang="lt-LT" sz="2000" dirty="0" smtClean="0">
                <a:latin typeface="Times New Roman" panose="02020603050405020304" pitchFamily="18" charset="0"/>
                <a:cs typeface="Times New Roman" panose="02020603050405020304" pitchFamily="18" charset="0"/>
              </a:rPr>
              <a:t> Vainikas </a:t>
            </a:r>
            <a:r>
              <a:rPr lang="lt-LT" sz="2000" dirty="0">
                <a:latin typeface="Times New Roman" panose="02020603050405020304" pitchFamily="18" charset="0"/>
                <a:cs typeface="Times New Roman" panose="02020603050405020304" pitchFamily="18" charset="0"/>
              </a:rPr>
              <a:t>yra ir karaliavimo bei pergalės ženklas. Jau Senovės Romoje ant žaidynių arba karų nugalėtojų galvų buvo dedami laurų vainikai. Advento vainikas skelbia, kad Kūdikėlis, kurio laukiama, yra karalius, savo šviesa nugalintis tamsą</a:t>
            </a:r>
            <a:r>
              <a:rPr lang="lt-LT" sz="2000" dirty="0" smtClean="0">
                <a:latin typeface="Times New Roman" panose="02020603050405020304" pitchFamily="18" charset="0"/>
                <a:cs typeface="Times New Roman" panose="02020603050405020304" pitchFamily="18" charset="0"/>
              </a:rPr>
              <a:t>.</a:t>
            </a:r>
          </a:p>
          <a:p>
            <a:pPr indent="284163" algn="just"/>
            <a:r>
              <a:rPr lang="lt-LT" sz="2000" dirty="0" smtClean="0">
                <a:latin typeface="Times New Roman" panose="02020603050405020304" pitchFamily="18" charset="0"/>
                <a:cs typeface="Times New Roman" panose="02020603050405020304" pitchFamily="18" charset="0"/>
              </a:rPr>
              <a:t> Visada </a:t>
            </a:r>
            <a:r>
              <a:rPr lang="lt-LT" sz="2000" dirty="0">
                <a:latin typeface="Times New Roman" panose="02020603050405020304" pitchFamily="18" charset="0"/>
                <a:cs typeface="Times New Roman" panose="02020603050405020304" pitchFamily="18" charset="0"/>
              </a:rPr>
              <a:t>žaliuojančios eglės arba pušies šakos, kuriomis vainikas puošia­mas, išreiškia viltį ir nesibaigiantį amžiną gyvenimą. </a:t>
            </a:r>
            <a:r>
              <a:rPr lang="lt-LT" sz="2000" dirty="0" smtClean="0">
                <a:latin typeface="Times New Roman" panose="02020603050405020304" pitchFamily="18" charset="0"/>
                <a:cs typeface="Times New Roman" panose="02020603050405020304" pitchFamily="18" charset="0"/>
              </a:rPr>
              <a:t>Žalios </a:t>
            </a:r>
            <a:r>
              <a:rPr lang="lt-LT" sz="2000" dirty="0">
                <a:latin typeface="Times New Roman" panose="02020603050405020304" pitchFamily="18" charset="0"/>
                <a:cs typeface="Times New Roman" panose="02020603050405020304" pitchFamily="18" charset="0"/>
              </a:rPr>
              <a:t>šakos taip pat primena iškilmingą Jėzaus įžengimą į Jeruzalę, kur jį žmonės sutiko su žaliuojančiomis šakomis rankose kaip Karalių ir </a:t>
            </a:r>
            <a:r>
              <a:rPr lang="lt-LT" sz="2000" dirty="0" smtClean="0">
                <a:latin typeface="Times New Roman" panose="02020603050405020304" pitchFamily="18" charset="0"/>
                <a:cs typeface="Times New Roman" panose="02020603050405020304" pitchFamily="18" charset="0"/>
              </a:rPr>
              <a:t>Išgany­toją. Vainikas </a:t>
            </a:r>
            <a:r>
              <a:rPr lang="lt-LT" sz="2000" dirty="0">
                <a:latin typeface="Times New Roman" panose="02020603050405020304" pitchFamily="18" charset="0"/>
                <a:cs typeface="Times New Roman" panose="02020603050405020304" pitchFamily="18" charset="0"/>
              </a:rPr>
              <a:t>puošiamas raudonomis arba violetinėmis juostomis: raudona arba rožinė spalva yra Jėzaus, tapusio  žmogumi, meilės </a:t>
            </a:r>
            <a:r>
              <a:rPr lang="lt-LT" sz="2000" dirty="0" smtClean="0">
                <a:latin typeface="Times New Roman" panose="02020603050405020304" pitchFamily="18" charset="0"/>
                <a:cs typeface="Times New Roman" panose="02020603050405020304" pitchFamily="18" charset="0"/>
              </a:rPr>
              <a:t>simbolis, violetinė- atgailos ir </a:t>
            </a:r>
            <a:r>
              <a:rPr lang="lt-LT" sz="2000" dirty="0">
                <a:latin typeface="Times New Roman" panose="02020603050405020304" pitchFamily="18" charset="0"/>
                <a:cs typeface="Times New Roman" panose="02020603050405020304" pitchFamily="18" charset="0"/>
              </a:rPr>
              <a:t>pasiruošimo Jo atėjimui ženklas.</a:t>
            </a:r>
            <a:br>
              <a:rPr lang="lt-LT" sz="2000" dirty="0">
                <a:latin typeface="Times New Roman" panose="02020603050405020304" pitchFamily="18" charset="0"/>
                <a:cs typeface="Times New Roman" panose="02020603050405020304" pitchFamily="18" charset="0"/>
              </a:rPr>
            </a:b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52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648047"/>
          </a:xfrm>
        </p:spPr>
        <p:txBody>
          <a:bodyPr>
            <a:noAutofit/>
          </a:bodyPr>
          <a:lstStyle/>
          <a:p>
            <a:pPr algn="ctr"/>
            <a:r>
              <a:rPr lang="lt-LT" sz="5400" dirty="0" err="1">
                <a:solidFill>
                  <a:srgbClr val="90C226"/>
                </a:solidFill>
                <a:latin typeface="Times New Roman" panose="02020603050405020304" pitchFamily="18" charset="0"/>
                <a:cs typeface="Times New Roman" panose="02020603050405020304" pitchFamily="18" charset="0"/>
              </a:rPr>
              <a:t>Adventinio</a:t>
            </a:r>
            <a:r>
              <a:rPr lang="lt-LT" sz="5400" dirty="0">
                <a:solidFill>
                  <a:srgbClr val="90C226"/>
                </a:solidFill>
                <a:latin typeface="Times New Roman" panose="02020603050405020304" pitchFamily="18" charset="0"/>
                <a:cs typeface="Times New Roman" panose="02020603050405020304" pitchFamily="18" charset="0"/>
              </a:rPr>
              <a:t> vainiko žvakių simbolika</a:t>
            </a:r>
            <a:endParaRPr lang="lt-LT"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6069" y="1773118"/>
            <a:ext cx="8596668" cy="4797803"/>
          </a:xfrm>
        </p:spPr>
        <p:txBody>
          <a:bodyPr>
            <a:noAutofit/>
          </a:bodyPr>
          <a:lstStyle/>
          <a:p>
            <a:pPr algn="just"/>
            <a:r>
              <a:rPr lang="lt-LT" sz="2600" dirty="0">
                <a:latin typeface="Times New Roman" panose="02020603050405020304" pitchFamily="18" charset="0"/>
                <a:cs typeface="Times New Roman" panose="02020603050405020304" pitchFamily="18" charset="0"/>
              </a:rPr>
              <a:t>Keturios žvakės reiškia keturias Advento savaites. Vienos po kitos žvakių uždegimas reiškia artėjimą prie Jėzaus gimi­mo, augančią šviesos pergalę prieš tamsą. Norint, kad ritualas išreikštų visą savo simbolinę reikšmę, geriau žvakes uždegti vakare, kai tamsu, arba pasi­stengti sukurti kuo tamsesnę aplinką. Žvakės yra dviejų spalvų: trys violetinės ir viena rožinė. Violetinė išreiškia atgailą ir grįžimą pas Viešpatį, rožinė – džiaugsmą dėl tuoj gimsian­čio Jėzaus. Dėl to rožinė žvakė uždegama trečiąjį Advento sekmadienį, skir­tą džiaugsmui</a:t>
            </a:r>
            <a:r>
              <a:rPr lang="lt-LT" sz="2600" dirty="0" smtClean="0">
                <a:latin typeface="Times New Roman" panose="02020603050405020304" pitchFamily="18" charset="0"/>
                <a:cs typeface="Times New Roman" panose="02020603050405020304" pitchFamily="18" charset="0"/>
              </a:rPr>
              <a:t>.</a:t>
            </a:r>
            <a:endParaRPr lang="lt-LT"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70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5060" y="609600"/>
            <a:ext cx="9367284" cy="1601972"/>
          </a:xfrm>
        </p:spPr>
        <p:txBody>
          <a:bodyPr>
            <a:noAutofit/>
          </a:bodyPr>
          <a:lstStyle/>
          <a:p>
            <a:pPr algn="ctr"/>
            <a:r>
              <a:rPr lang="lt-LT" sz="5400" dirty="0" err="1" smtClean="0">
                <a:latin typeface="Times New Roman" panose="02020603050405020304" pitchFamily="18" charset="0"/>
                <a:cs typeface="Times New Roman" panose="02020603050405020304" pitchFamily="18" charset="0"/>
              </a:rPr>
              <a:t>Adventinio</a:t>
            </a:r>
            <a:r>
              <a:rPr lang="lt-LT" sz="5400" dirty="0" smtClean="0">
                <a:latin typeface="Times New Roman" panose="02020603050405020304" pitchFamily="18" charset="0"/>
                <a:cs typeface="Times New Roman" panose="02020603050405020304" pitchFamily="18" charset="0"/>
              </a:rPr>
              <a:t> vainiko žvakių </a:t>
            </a:r>
            <a:r>
              <a:rPr lang="lt-LT" sz="5400" dirty="0">
                <a:latin typeface="Times New Roman" panose="02020603050405020304" pitchFamily="18" charset="0"/>
                <a:cs typeface="Times New Roman" panose="02020603050405020304" pitchFamily="18" charset="0"/>
              </a:rPr>
              <a:t>simbolika</a:t>
            </a:r>
            <a:endParaRPr lang="lt-LT" sz="5400" dirty="0"/>
          </a:p>
        </p:txBody>
      </p:sp>
      <p:sp>
        <p:nvSpPr>
          <p:cNvPr id="3" name="Turinio vietos rezervavimo ženklas 2"/>
          <p:cNvSpPr>
            <a:spLocks noGrp="1"/>
          </p:cNvSpPr>
          <p:nvPr>
            <p:ph idx="1"/>
          </p:nvPr>
        </p:nvSpPr>
        <p:spPr>
          <a:xfrm>
            <a:off x="687966" y="2862338"/>
            <a:ext cx="8596668" cy="2156229"/>
          </a:xfrm>
        </p:spPr>
        <p:txBody>
          <a:bodyPr/>
          <a:lstStyle/>
          <a:p>
            <a:pPr lvl="0">
              <a:buClr>
                <a:srgbClr val="90C226"/>
              </a:buClr>
            </a:pP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Pirmoji žvakė vadinama Pranašo arba Vilties žvake,</a:t>
            </a:r>
          </a:p>
          <a:p>
            <a:pPr lvl="0">
              <a:buClr>
                <a:srgbClr val="90C226"/>
              </a:buClr>
            </a:pP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Antroji – </a:t>
            </a:r>
            <a:r>
              <a:rPr lang="lt-LT" sz="2400" dirty="0" err="1">
                <a:solidFill>
                  <a:prstClr val="black">
                    <a:lumMod val="75000"/>
                    <a:lumOff val="25000"/>
                  </a:prstClr>
                </a:solidFill>
                <a:latin typeface="Times New Roman" panose="02020603050405020304" pitchFamily="18" charset="0"/>
                <a:cs typeface="Times New Roman" panose="02020603050405020304" pitchFamily="18" charset="0"/>
              </a:rPr>
              <a:t>Betliejaus</a:t>
            </a: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 arba visiems skirto išganymo žvake,</a:t>
            </a:r>
          </a:p>
          <a:p>
            <a:pPr lvl="0">
              <a:buClr>
                <a:srgbClr val="90C226"/>
              </a:buClr>
            </a:pP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Trečioji – Piemenų arba džiaugsmo žvake,</a:t>
            </a:r>
          </a:p>
          <a:p>
            <a:pPr lvl="0">
              <a:buClr>
                <a:srgbClr val="90C226"/>
              </a:buClr>
            </a:pPr>
            <a:r>
              <a:rPr lang="lt-LT" sz="2400" dirty="0">
                <a:solidFill>
                  <a:prstClr val="black">
                    <a:lumMod val="75000"/>
                    <a:lumOff val="25000"/>
                  </a:prstClr>
                </a:solidFill>
                <a:latin typeface="Times New Roman" panose="02020603050405020304" pitchFamily="18" charset="0"/>
                <a:cs typeface="Times New Roman" panose="02020603050405020304" pitchFamily="18" charset="0"/>
              </a:rPr>
              <a:t>Ketvirtoji – Angelų arba meilės žvake.</a:t>
            </a:r>
            <a:endParaRPr lang="lt-LT" dirty="0"/>
          </a:p>
        </p:txBody>
      </p:sp>
    </p:spTree>
    <p:extLst>
      <p:ext uri="{BB962C8B-B14F-4D97-AF65-F5344CB8AC3E}">
        <p14:creationId xmlns:p14="http://schemas.microsoft.com/office/powerpoint/2010/main" val="333117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87927" y="365125"/>
            <a:ext cx="8787971" cy="1803917"/>
          </a:xfrm>
        </p:spPr>
        <p:txBody>
          <a:bodyPr>
            <a:noAutofit/>
          </a:bodyPr>
          <a:lstStyle/>
          <a:p>
            <a:pPr algn="ctr"/>
            <a:r>
              <a:rPr lang="lt-LT" sz="5400" dirty="0" err="1" smtClean="0">
                <a:latin typeface="Times New Roman" panose="02020603050405020304" pitchFamily="18" charset="0"/>
                <a:cs typeface="Times New Roman" panose="02020603050405020304" pitchFamily="18" charset="0"/>
              </a:rPr>
              <a:t>Adventinio</a:t>
            </a:r>
            <a:r>
              <a:rPr lang="lt-LT" sz="5400" dirty="0" smtClean="0">
                <a:latin typeface="Times New Roman" panose="02020603050405020304" pitchFamily="18" charset="0"/>
                <a:cs typeface="Times New Roman" panose="02020603050405020304" pitchFamily="18" charset="0"/>
              </a:rPr>
              <a:t> vainiko žvakių maldos</a:t>
            </a:r>
            <a:endParaRPr lang="lt-LT" sz="5400" dirty="0"/>
          </a:p>
        </p:txBody>
      </p:sp>
      <p:sp>
        <p:nvSpPr>
          <p:cNvPr id="3" name="Turinio vietos rezervavimo ženklas 2"/>
          <p:cNvSpPr>
            <a:spLocks noGrp="1"/>
          </p:cNvSpPr>
          <p:nvPr>
            <p:ph idx="1"/>
          </p:nvPr>
        </p:nvSpPr>
        <p:spPr>
          <a:xfrm>
            <a:off x="434162" y="2551814"/>
            <a:ext cx="9533021" cy="3200400"/>
          </a:xfrm>
        </p:spPr>
        <p:txBody>
          <a:bodyPr>
            <a:normAutofit lnSpcReduction="10000"/>
          </a:bodyPr>
          <a:lstStyle/>
          <a:p>
            <a:pPr marL="0" indent="0">
              <a:buNone/>
            </a:pPr>
            <a:r>
              <a:rPr lang="lt-LT" b="1" dirty="0" smtClean="0">
                <a:solidFill>
                  <a:schemeClr val="accent2"/>
                </a:solidFill>
                <a:latin typeface="Times New Roman" panose="02020603050405020304" pitchFamily="18" charset="0"/>
                <a:cs typeface="Times New Roman" panose="02020603050405020304" pitchFamily="18" charset="0"/>
              </a:rPr>
              <a:t>Pirmasis sekmadienis (uždegant pirmąją žvakę)</a:t>
            </a:r>
            <a:r>
              <a:rPr lang="lt-LT" dirty="0" smtClean="0">
                <a:solidFill>
                  <a:schemeClr val="accent2"/>
                </a:solidFill>
                <a:latin typeface="Times New Roman" panose="02020603050405020304" pitchFamily="18" charset="0"/>
                <a:cs typeface="Times New Roman" panose="02020603050405020304" pitchFamily="18" charset="0"/>
              </a:rPr>
              <a:t> </a:t>
            </a:r>
          </a:p>
          <a:p>
            <a:pPr algn="just"/>
            <a:r>
              <a:rPr lang="lt-LT" sz="2400" b="1" dirty="0" smtClean="0">
                <a:latin typeface="Times New Roman" panose="02020603050405020304" pitchFamily="18" charset="0"/>
                <a:cs typeface="Times New Roman" panose="02020603050405020304" pitchFamily="18" charset="0"/>
              </a:rPr>
              <a:t>Pranašų žvakė – </a:t>
            </a:r>
            <a:r>
              <a:rPr lang="lt-LT" sz="2400" b="1" dirty="0" err="1" smtClean="0">
                <a:latin typeface="Times New Roman" panose="02020603050405020304" pitchFamily="18" charset="0"/>
                <a:cs typeface="Times New Roman" panose="02020603050405020304" pitchFamily="18" charset="0"/>
              </a:rPr>
              <a:t>Iz</a:t>
            </a:r>
            <a:r>
              <a:rPr lang="lt-LT" sz="2400" b="1" dirty="0" smtClean="0">
                <a:latin typeface="Times New Roman" panose="02020603050405020304" pitchFamily="18" charset="0"/>
                <a:cs typeface="Times New Roman" panose="02020603050405020304" pitchFamily="18" charset="0"/>
              </a:rPr>
              <a:t> 9, 1</a:t>
            </a:r>
            <a:r>
              <a:rPr lang="lt-LT" sz="2400" dirty="0" smtClean="0">
                <a:latin typeface="Times New Roman" panose="02020603050405020304" pitchFamily="18" charset="0"/>
                <a:cs typeface="Times New Roman" panose="02020603050405020304" pitchFamily="18" charset="0"/>
              </a:rPr>
              <a:t>: „Tauta, gyvenusi tamsoje, išvydo didžią šviesą, gyvenusiems nevilties šalyje užtekėjo šviesybė“. Šis vainikas su keturiomis žvakėmis – tai Advento simbolis. Evangelijos įkvėpta, Bažnyčia su degančiais žiburiais budi ir laukia Viešpaties atėjimo. Adventas – trumpiausių metų dienų ir ilgiausių naktų metas, todėl ir mes dabar pasiilgstame šviesos, mokomės ją branginti ir dėkoti už ją pasaulio Kūrėjui. Melskime dangaus Tėvą, kad Jis palaimintų šį Advento vainiką ir mūsų pastangas parengti savo širdis Jo Sūnaus atėjimui.  </a:t>
            </a:r>
            <a:endParaRPr lang="lt-LT"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0" y="365126"/>
            <a:ext cx="9020598" cy="1580632"/>
          </a:xfrm>
        </p:spPr>
        <p:txBody>
          <a:bodyPr>
            <a:noAutofit/>
          </a:bodyPr>
          <a:lstStyle/>
          <a:p>
            <a:pPr algn="ctr"/>
            <a:r>
              <a:rPr lang="lt-LT" sz="5400" dirty="0" err="1" smtClean="0">
                <a:latin typeface="Times New Roman" panose="02020603050405020304" pitchFamily="18" charset="0"/>
                <a:cs typeface="Times New Roman" panose="02020603050405020304" pitchFamily="18" charset="0"/>
              </a:rPr>
              <a:t>Adventinio</a:t>
            </a:r>
            <a:r>
              <a:rPr lang="lt-LT" sz="5400" dirty="0" smtClean="0">
                <a:latin typeface="Times New Roman" panose="02020603050405020304" pitchFamily="18" charset="0"/>
                <a:cs typeface="Times New Roman" panose="02020603050405020304" pitchFamily="18" charset="0"/>
              </a:rPr>
              <a:t> vainiko žvakių maldos</a:t>
            </a:r>
            <a:r>
              <a:rPr lang="lt-LT" sz="5400" b="1" dirty="0" smtClean="0">
                <a:latin typeface="Times New Roman" panose="02020603050405020304" pitchFamily="18" charset="0"/>
                <a:cs typeface="Times New Roman" panose="02020603050405020304" pitchFamily="18" charset="0"/>
              </a:rPr>
              <a:t/>
            </a:r>
            <a:br>
              <a:rPr lang="lt-LT" sz="5400" b="1" dirty="0" smtClean="0">
                <a:latin typeface="Times New Roman" panose="02020603050405020304" pitchFamily="18" charset="0"/>
                <a:cs typeface="Times New Roman" panose="02020603050405020304" pitchFamily="18" charset="0"/>
              </a:rPr>
            </a:br>
            <a:r>
              <a:rPr lang="lt-LT" sz="5400" b="1" dirty="0" smtClean="0">
                <a:latin typeface="Times New Roman" panose="02020603050405020304" pitchFamily="18" charset="0"/>
                <a:cs typeface="Times New Roman" panose="02020603050405020304" pitchFamily="18" charset="0"/>
              </a:rPr>
              <a:t>  </a:t>
            </a:r>
            <a:br>
              <a:rPr lang="lt-LT" sz="5400" b="1" dirty="0" smtClean="0">
                <a:latin typeface="Times New Roman" panose="02020603050405020304" pitchFamily="18" charset="0"/>
                <a:cs typeface="Times New Roman" panose="02020603050405020304" pitchFamily="18" charset="0"/>
              </a:rPr>
            </a:br>
            <a:endParaRPr lang="lt-LT"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9224" y="2090697"/>
            <a:ext cx="8931442" cy="3884801"/>
          </a:xfrm>
        </p:spPr>
        <p:txBody>
          <a:bodyPr>
            <a:noAutofit/>
          </a:bodyPr>
          <a:lstStyle/>
          <a:p>
            <a:pPr marL="0" indent="0" algn="just">
              <a:buNone/>
            </a:pPr>
            <a:r>
              <a:rPr lang="lt-LT" sz="2400" b="1" dirty="0">
                <a:solidFill>
                  <a:schemeClr val="accent1"/>
                </a:solidFill>
                <a:latin typeface="Times New Roman" panose="02020603050405020304" pitchFamily="18" charset="0"/>
                <a:cs typeface="Times New Roman" panose="02020603050405020304" pitchFamily="18" charset="0"/>
              </a:rPr>
              <a:t>Antrasis sekmadienis (uždegama antroji žvakė)</a:t>
            </a:r>
          </a:p>
          <a:p>
            <a:pPr marL="0" indent="0" algn="just">
              <a:buNone/>
            </a:pPr>
            <a:r>
              <a:rPr lang="lt-LT" sz="2400" b="1" dirty="0" err="1" smtClean="0">
                <a:latin typeface="Times New Roman" panose="02020603050405020304" pitchFamily="18" charset="0"/>
                <a:cs typeface="Times New Roman" panose="02020603050405020304" pitchFamily="18" charset="0"/>
              </a:rPr>
              <a:t>Betliejaus</a:t>
            </a:r>
            <a:r>
              <a:rPr lang="lt-LT" sz="2400" b="1" dirty="0" smtClean="0">
                <a:latin typeface="Times New Roman" panose="02020603050405020304" pitchFamily="18" charset="0"/>
                <a:cs typeface="Times New Roman" panose="02020603050405020304" pitchFamily="18" charset="0"/>
              </a:rPr>
              <a:t> </a:t>
            </a:r>
            <a:r>
              <a:rPr lang="lt-LT" sz="2400" b="1" dirty="0">
                <a:latin typeface="Times New Roman" panose="02020603050405020304" pitchFamily="18" charset="0"/>
                <a:cs typeface="Times New Roman" panose="02020603050405020304" pitchFamily="18" charset="0"/>
              </a:rPr>
              <a:t>žvakė – </a:t>
            </a:r>
            <a:r>
              <a:rPr lang="lt-LT" sz="2400" b="1" dirty="0" err="1">
                <a:latin typeface="Times New Roman" panose="02020603050405020304" pitchFamily="18" charset="0"/>
                <a:cs typeface="Times New Roman" panose="02020603050405020304" pitchFamily="18" charset="0"/>
              </a:rPr>
              <a:t>Mch</a:t>
            </a:r>
            <a:r>
              <a:rPr lang="lt-LT" sz="2400" b="1" dirty="0">
                <a:latin typeface="Times New Roman" panose="02020603050405020304" pitchFamily="18" charset="0"/>
                <a:cs typeface="Times New Roman" panose="02020603050405020304" pitchFamily="18" charset="0"/>
              </a:rPr>
              <a:t> 5, 1</a:t>
            </a:r>
            <a:r>
              <a:rPr lang="lt-LT" sz="2400" dirty="0">
                <a:latin typeface="Times New Roman" panose="02020603050405020304" pitchFamily="18" charset="0"/>
                <a:cs typeface="Times New Roman" panose="02020603050405020304" pitchFamily="18" charset="0"/>
              </a:rPr>
              <a:t>: „O tu, </a:t>
            </a:r>
            <a:r>
              <a:rPr lang="lt-LT" sz="2400" dirty="0" err="1">
                <a:latin typeface="Times New Roman" panose="02020603050405020304" pitchFamily="18" charset="0"/>
                <a:cs typeface="Times New Roman" panose="02020603050405020304" pitchFamily="18" charset="0"/>
              </a:rPr>
              <a:t>Efratos</a:t>
            </a:r>
            <a:r>
              <a:rPr lang="lt-LT" sz="2400" dirty="0">
                <a:latin typeface="Times New Roman" panose="02020603050405020304" pitchFamily="18" charset="0"/>
                <a:cs typeface="Times New Roman" panose="02020603050405020304" pitchFamily="18" charset="0"/>
              </a:rPr>
              <a:t> Betliejau, mažiausias tarp Judo kaimų, iš tavęs man kils tas, kuris valdys Izraelį: jo kilmė siekia senų senovę, seniai praėjusius laikus“. Uždegdami antrąją Advento žvakę, mes prisimename savo tikėjimo protėvių giesmę: „Viešpatie, tavasis žodis yra mano žingsniams žibintas, šviesa mano takui“ (</a:t>
            </a:r>
            <a:r>
              <a:rPr lang="lt-LT" sz="2400" dirty="0" err="1">
                <a:latin typeface="Times New Roman" panose="02020603050405020304" pitchFamily="18" charset="0"/>
                <a:cs typeface="Times New Roman" panose="02020603050405020304" pitchFamily="18" charset="0"/>
              </a:rPr>
              <a:t>Ps</a:t>
            </a:r>
            <a:r>
              <a:rPr lang="lt-LT" sz="2400" dirty="0">
                <a:latin typeface="Times New Roman" panose="02020603050405020304" pitchFamily="18" charset="0"/>
                <a:cs typeface="Times New Roman" panose="02020603050405020304" pitchFamily="18" charset="0"/>
              </a:rPr>
              <a:t> 119). Amžinasis Dievas ir šiandien nepaliauja kalbėjęs mums ir laukęs mūsų atsako. Mes meldžiame sau atvirumo bei drąsos priimti Dievo žodį ir pagal jį gyventi. Mes pasitikime Viešpaties pažadu nuskaidrinti gaubiančias žemę sutemas ir atnaujinti žmonijos veidą.</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01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3473" cy="1325563"/>
          </a:xfrm>
        </p:spPr>
        <p:txBody>
          <a:bodyPr>
            <a:normAutofit fontScale="90000"/>
          </a:bodyPr>
          <a:lstStyle/>
          <a:p>
            <a:r>
              <a:rPr lang="lt-LT" sz="6700" dirty="0" err="1" smtClean="0">
                <a:latin typeface="Times New Roman" panose="02020603050405020304" pitchFamily="18" charset="0"/>
                <a:cs typeface="Times New Roman" panose="02020603050405020304" pitchFamily="18" charset="0"/>
              </a:rPr>
              <a:t>Adventinio</a:t>
            </a:r>
            <a:r>
              <a:rPr lang="lt-LT" sz="6700" dirty="0" smtClean="0">
                <a:latin typeface="Times New Roman" panose="02020603050405020304" pitchFamily="18" charset="0"/>
                <a:cs typeface="Times New Roman" panose="02020603050405020304" pitchFamily="18" charset="0"/>
              </a:rPr>
              <a:t> vainiko žvakių maldos </a:t>
            </a:r>
            <a:r>
              <a:rPr lang="lt-LT" sz="3100" b="1" dirty="0" smtClean="0">
                <a:latin typeface="Times New Roman" panose="02020603050405020304" pitchFamily="18" charset="0"/>
                <a:cs typeface="Times New Roman" panose="02020603050405020304" pitchFamily="18" charset="0"/>
              </a:rPr>
              <a:t>Trečiasis sekmadienis (uždegama trečioji žvakė)</a:t>
            </a:r>
            <a:endParaRPr lang="lt-LT" sz="3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160589"/>
            <a:ext cx="8596668" cy="4300369"/>
          </a:xfrm>
        </p:spPr>
        <p:txBody>
          <a:bodyPr>
            <a:noAutofit/>
          </a:bodyPr>
          <a:lstStyle/>
          <a:p>
            <a:pPr marL="0" indent="0" algn="just">
              <a:buNone/>
            </a:pPr>
            <a:r>
              <a:rPr lang="lt-LT" sz="2400" dirty="0" smtClean="0"/>
              <a:t> </a:t>
            </a:r>
            <a:r>
              <a:rPr lang="lt-LT" sz="2400" b="1" dirty="0">
                <a:latin typeface="Times New Roman" panose="02020603050405020304" pitchFamily="18" charset="0"/>
                <a:cs typeface="Times New Roman" panose="02020603050405020304" pitchFamily="18" charset="0"/>
              </a:rPr>
              <a:t>Piemenėlių žvakė – </a:t>
            </a:r>
            <a:r>
              <a:rPr lang="lt-LT" sz="2400" b="1" dirty="0" err="1">
                <a:latin typeface="Times New Roman" panose="02020603050405020304" pitchFamily="18" charset="0"/>
                <a:cs typeface="Times New Roman" panose="02020603050405020304" pitchFamily="18" charset="0"/>
              </a:rPr>
              <a:t>Lk</a:t>
            </a:r>
            <a:r>
              <a:rPr lang="lt-LT" sz="2400" b="1" dirty="0">
                <a:latin typeface="Times New Roman" panose="02020603050405020304" pitchFamily="18" charset="0"/>
                <a:cs typeface="Times New Roman" panose="02020603050405020304" pitchFamily="18" charset="0"/>
              </a:rPr>
              <a:t> 2, 9-10</a:t>
            </a:r>
            <a:r>
              <a:rPr lang="lt-LT" sz="2400" dirty="0">
                <a:latin typeface="Times New Roman" panose="02020603050405020304" pitchFamily="18" charset="0"/>
                <a:cs typeface="Times New Roman" panose="02020603050405020304" pitchFamily="18" charset="0"/>
              </a:rPr>
              <a:t>: „Jiems pasirodė Viešpaties angelas, ir juos nutvieskė Viešpaties šlovės šviesa. Jie labai išsigando, bet angelas jiems tarė: „Nebijokite! Štai aš skelbiu jums didį džiaugsmą, kuris bus visai tautai“. Šiandien įsižiebs dar viena žvakė Advento vainike. Dar daugiau šviesos pasklis aplinkui. Bažnyčia šį sekmadienį apaštalo Pauliaus žodžiais skelbia: „Viešpats yra arti“. Prašykime malonės, kad galėtume pajusti Kristaus artumą, Jo meilę ir bičiulystę. Kiekviena gyvenimo akimirka mums dovanoja susitikimą su Kristumi. Kai klausomės Jo žodžių, kai mylime vienas kitą, kai drauge meldžiamės ir dalijamės Šventąją Eucharistijos Duoną, Jis yra su mumis.</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28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1767"/>
            <a:ext cx="8596668" cy="1623237"/>
          </a:xfrm>
        </p:spPr>
        <p:txBody>
          <a:bodyPr>
            <a:normAutofit fontScale="90000"/>
          </a:bodyPr>
          <a:lstStyle/>
          <a:p>
            <a:pPr algn="ctr"/>
            <a:r>
              <a:rPr lang="lt-LT" sz="6000" dirty="0" err="1" smtClean="0">
                <a:latin typeface="Times New Roman" panose="02020603050405020304" pitchFamily="18" charset="0"/>
                <a:cs typeface="Times New Roman" panose="02020603050405020304" pitchFamily="18" charset="0"/>
              </a:rPr>
              <a:t>Adventinio</a:t>
            </a:r>
            <a:r>
              <a:rPr lang="lt-LT" sz="6000" dirty="0" smtClean="0">
                <a:latin typeface="Times New Roman" panose="02020603050405020304" pitchFamily="18" charset="0"/>
                <a:cs typeface="Times New Roman" panose="02020603050405020304" pitchFamily="18" charset="0"/>
              </a:rPr>
              <a:t> vainiko žvakių maldos </a:t>
            </a:r>
            <a:br>
              <a:rPr lang="lt-LT" sz="6000" dirty="0" smtClean="0">
                <a:latin typeface="Times New Roman" panose="02020603050405020304" pitchFamily="18" charset="0"/>
                <a:cs typeface="Times New Roman" panose="02020603050405020304" pitchFamily="18" charset="0"/>
              </a:rPr>
            </a:br>
            <a:endParaRPr lang="lt-LT" sz="3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3539" y="1916379"/>
            <a:ext cx="8596668" cy="3910263"/>
          </a:xfrm>
        </p:spPr>
        <p:txBody>
          <a:bodyPr>
            <a:noAutofit/>
          </a:bodyPr>
          <a:lstStyle/>
          <a:p>
            <a:pPr marL="0" indent="0" algn="just">
              <a:buNone/>
            </a:pPr>
            <a:r>
              <a:rPr lang="lt-LT" sz="2400" b="1" dirty="0">
                <a:solidFill>
                  <a:schemeClr val="accent1"/>
                </a:solidFill>
                <a:latin typeface="Times New Roman" panose="02020603050405020304" pitchFamily="18" charset="0"/>
                <a:cs typeface="Times New Roman" panose="02020603050405020304" pitchFamily="18" charset="0"/>
              </a:rPr>
              <a:t>Ketvirtasis sekmadienis (uždegama ketvirtoji žvakė).</a:t>
            </a:r>
          </a:p>
          <a:p>
            <a:pPr marL="0" indent="0" algn="just">
              <a:buNone/>
            </a:pPr>
            <a:r>
              <a:rPr lang="lt-LT" sz="2400" b="1" dirty="0" smtClean="0">
                <a:latin typeface="Times New Roman" panose="02020603050405020304" pitchFamily="18" charset="0"/>
                <a:cs typeface="Times New Roman" panose="02020603050405020304" pitchFamily="18" charset="0"/>
              </a:rPr>
              <a:t>Angelų </a:t>
            </a:r>
            <a:r>
              <a:rPr lang="lt-LT" sz="2400" b="1" dirty="0">
                <a:latin typeface="Times New Roman" panose="02020603050405020304" pitchFamily="18" charset="0"/>
                <a:cs typeface="Times New Roman" panose="02020603050405020304" pitchFamily="18" charset="0"/>
              </a:rPr>
              <a:t>žvakė – Lk 2, 11-12</a:t>
            </a:r>
            <a:r>
              <a:rPr lang="lt-LT" sz="2400" dirty="0">
                <a:latin typeface="Times New Roman" panose="02020603050405020304" pitchFamily="18" charset="0"/>
                <a:cs typeface="Times New Roman" panose="02020603050405020304" pitchFamily="18" charset="0"/>
              </a:rPr>
              <a:t>: „Šiandien jums gimė Išganytojas. Jis yra Viešpats Mesijas. Ir štai jums ženklas: rasite kūdikį, suvystytą vystyklais ir paguldytą ėdžiose “. Šį sekmadienį degs visos keturios Advento žvakės – mūsų atgimusios vilties, atnaujinto pasitikėjimo ženklas. Kaip šie žiburiai vienas po kito plėtė šviesos ratą tarp mūsų, taip ir mes patys esame pašaukti gerumo spinduliais persmelkti pykčio, neapykantos, susvetimėjimo tamsybes. Tik tada pasaulis pažins ir priims Kristų, kai mes kiekvienas tapsime „šviesos vaikais“ ir savo gyvenimu liudysime </a:t>
            </a:r>
            <a:r>
              <a:rPr lang="lt-LT" sz="2400" dirty="0" smtClean="0">
                <a:latin typeface="Times New Roman" panose="02020603050405020304" pitchFamily="18" charset="0"/>
                <a:cs typeface="Times New Roman" panose="02020603050405020304" pitchFamily="18" charset="0"/>
              </a:rPr>
              <a:t>Dievo gailestingumą </a:t>
            </a:r>
            <a:r>
              <a:rPr lang="lt-LT" sz="2400" dirty="0">
                <a:latin typeface="Times New Roman" panose="02020603050405020304" pitchFamily="18" charset="0"/>
                <a:cs typeface="Times New Roman" panose="02020603050405020304" pitchFamily="18" charset="0"/>
              </a:rPr>
              <a:t>ir meilę.</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b="1" dirty="0" smtClean="0">
                <a:latin typeface="Times New Roman" panose="02020603050405020304" pitchFamily="18" charset="0"/>
                <a:cs typeface="Times New Roman" panose="02020603050405020304" pitchFamily="18" charset="0"/>
              </a:rPr>
              <a:t>Teminio stalo dekoras</a:t>
            </a:r>
            <a:br>
              <a:rPr lang="lt-LT" b="1" dirty="0" smtClean="0">
                <a:latin typeface="Times New Roman" panose="02020603050405020304" pitchFamily="18" charset="0"/>
                <a:cs typeface="Times New Roman" panose="02020603050405020304" pitchFamily="18" charset="0"/>
              </a:rPr>
            </a:br>
            <a:endParaRPr lang="lt-LT" dirty="0"/>
          </a:p>
        </p:txBody>
      </p:sp>
      <p:sp>
        <p:nvSpPr>
          <p:cNvPr id="3" name="Paantraštė 2"/>
          <p:cNvSpPr>
            <a:spLocks noGrp="1"/>
          </p:cNvSpPr>
          <p:nvPr>
            <p:ph type="subTitle" idx="1"/>
          </p:nvPr>
        </p:nvSpPr>
        <p:spPr/>
        <p:txBody>
          <a:bodyPr>
            <a:normAutofit fontScale="92500" lnSpcReduction="20000"/>
          </a:bodyPr>
          <a:lstStyle/>
          <a:p>
            <a:r>
              <a:rPr lang="lt-LT" sz="4000" dirty="0" err="1" smtClean="0">
                <a:latin typeface="Times New Roman" panose="02020603050405020304" pitchFamily="18" charset="0"/>
                <a:cs typeface="Times New Roman" panose="02020603050405020304" pitchFamily="18" charset="0"/>
              </a:rPr>
              <a:t>Adventinio</a:t>
            </a:r>
            <a:r>
              <a:rPr lang="lt-LT" sz="4000" dirty="0" smtClean="0">
                <a:latin typeface="Times New Roman" panose="02020603050405020304" pitchFamily="18" charset="0"/>
                <a:cs typeface="Times New Roman" panose="02020603050405020304" pitchFamily="18" charset="0"/>
              </a:rPr>
              <a:t> vainiko kūrimas stalo dekorui</a:t>
            </a:r>
          </a:p>
          <a:p>
            <a:endParaRPr lang="lt-LT"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24171" y="226827"/>
            <a:ext cx="8596668" cy="1697665"/>
          </a:xfrm>
        </p:spPr>
        <p:txBody>
          <a:bodyPr>
            <a:noAutofit/>
          </a:bodyPr>
          <a:lstStyle/>
          <a:p>
            <a:pPr algn="ctr"/>
            <a:r>
              <a:rPr lang="lt-LT" altLang="lt-LT" sz="5400" dirty="0" err="1">
                <a:latin typeface="Times New Roman" panose="02020603050405020304" pitchFamily="18" charset="0"/>
              </a:rPr>
              <a:t>Adventinio</a:t>
            </a:r>
            <a:r>
              <a:rPr lang="lt-LT" altLang="lt-LT" sz="5400" dirty="0">
                <a:latin typeface="Times New Roman" panose="02020603050405020304" pitchFamily="18" charset="0"/>
              </a:rPr>
              <a:t> laikotarpio </a:t>
            </a:r>
            <a:r>
              <a:rPr lang="lt-LT" altLang="lt-LT" sz="5400" dirty="0" smtClean="0">
                <a:latin typeface="Times New Roman" panose="02020603050405020304" pitchFamily="18" charset="0"/>
              </a:rPr>
              <a:t>vainikas</a:t>
            </a:r>
            <a:endParaRPr lang="lt-LT" sz="5400" dirty="0"/>
          </a:p>
        </p:txBody>
      </p:sp>
      <p:sp>
        <p:nvSpPr>
          <p:cNvPr id="21506" name="Rectangle 3" descr="Large confetti"/>
          <p:cNvSpPr>
            <a:spLocks noGrp="1" noChangeArrowheads="1"/>
          </p:cNvSpPr>
          <p:nvPr>
            <p:ph idx="1"/>
          </p:nvPr>
        </p:nvSpPr>
        <p:spPr>
          <a:solidFill>
            <a:schemeClr val="bg1"/>
          </a:solidFill>
        </p:spPr>
        <p:txBody>
          <a:bodyPr>
            <a:normAutofit lnSpcReduction="10000"/>
          </a:bodyPr>
          <a:lstStyle/>
          <a:p>
            <a:pPr eaLnBrk="1" hangingPunct="1">
              <a:lnSpc>
                <a:spcPct val="90000"/>
              </a:lnSpc>
              <a:buFontTx/>
              <a:buNone/>
            </a:pPr>
            <a:r>
              <a:rPr lang="lt-LT" altLang="lt-LT" dirty="0" smtClean="0">
                <a:latin typeface="Times New Roman" panose="02020603050405020304" pitchFamily="18" charset="0"/>
              </a:rPr>
              <a:t>   </a:t>
            </a:r>
          </a:p>
          <a:p>
            <a:pPr marL="0" indent="265113" eaLnBrk="1" hangingPunct="1">
              <a:lnSpc>
                <a:spcPct val="90000"/>
              </a:lnSpc>
              <a:buFontTx/>
              <a:buNone/>
              <a:tabLst>
                <a:tab pos="265113" algn="l"/>
              </a:tabLst>
            </a:pPr>
            <a:r>
              <a:rPr lang="lt-LT" altLang="lt-LT" sz="2800" dirty="0" smtClean="0">
                <a:latin typeface="Times New Roman" panose="02020603050405020304" pitchFamily="18" charset="0"/>
              </a:rPr>
              <a:t>Advento </a:t>
            </a:r>
            <a:r>
              <a:rPr lang="lt-LT" altLang="lt-LT" sz="2800" dirty="0" smtClean="0">
                <a:latin typeface="Times New Roman" panose="02020603050405020304" pitchFamily="18" charset="0"/>
              </a:rPr>
              <a:t>vainikai gaminami </a:t>
            </a:r>
            <a:r>
              <a:rPr lang="lt-LT" altLang="lt-LT" sz="2800" dirty="0">
                <a:latin typeface="Times New Roman" panose="02020603050405020304" pitchFamily="18" charset="0"/>
              </a:rPr>
              <a:t>iš visžalių augalų: amalų, bugienių, gebenės. Tikėta, kad visžaliai augalai turi stebuklingų galių ir apsaugo nuo piktųjų dvasių, bei suteikia amžinąją laimę. Tokius vainikus dovanodavo vieni kitiems. Simbolikoje ratas – saulės simbolis, o jo dalijimas į 4 dalis suteikia judėjimo pojūtį ir simbolizuoja metų laikus : pavasarį, vasarą, rudenį, žiemą. </a:t>
            </a:r>
            <a:r>
              <a:rPr lang="lt-LT" altLang="lt-LT" sz="2800" dirty="0" smtClean="0">
                <a:latin typeface="Times New Roman" panose="02020603050405020304" pitchFamily="18" charset="0"/>
              </a:rPr>
              <a:t>Advento </a:t>
            </a:r>
            <a:r>
              <a:rPr lang="lt-LT" altLang="lt-LT" sz="2800" dirty="0">
                <a:latin typeface="Times New Roman" panose="02020603050405020304" pitchFamily="18" charset="0"/>
              </a:rPr>
              <a:t>laikotarpiu puošyboje reikia vengti ryškių spalvų. Turi vyrauti ramybė, susikaupimas. </a:t>
            </a:r>
          </a:p>
          <a:p>
            <a:pPr marL="0" indent="265113" eaLnBrk="1" hangingPunct="1">
              <a:lnSpc>
                <a:spcPct val="90000"/>
              </a:lnSpc>
              <a:tabLst>
                <a:tab pos="265113" algn="l"/>
              </a:tabLst>
            </a:pPr>
            <a:endParaRPr lang="lt-LT" altLang="lt-LT" sz="2800" dirty="0"/>
          </a:p>
        </p:txBody>
      </p:sp>
    </p:spTree>
    <p:extLst>
      <p:ext uri="{BB962C8B-B14F-4D97-AF65-F5344CB8AC3E}">
        <p14:creationId xmlns:p14="http://schemas.microsoft.com/office/powerpoint/2010/main" val="3444861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3786"/>
            <a:ext cx="8596668" cy="1320800"/>
          </a:xfrm>
        </p:spPr>
        <p:txBody>
          <a:bodyPr>
            <a:noAutofit/>
          </a:bodyPr>
          <a:lstStyle/>
          <a:p>
            <a:r>
              <a:rPr lang="lt-LT" altLang="lt-LT" sz="2400" dirty="0">
                <a:solidFill>
                  <a:schemeClr val="accent2">
                    <a:lumMod val="50000"/>
                  </a:schemeClr>
                </a:solidFill>
                <a:latin typeface="Times New Roman" panose="02020603050405020304" pitchFamily="18" charset="0"/>
              </a:rPr>
              <a:t>Visų parinktų vainikui augalų viršūnėlės turėtų "keliauti" pagal laikrodžio rodyklę</a:t>
            </a:r>
            <a:r>
              <a:rPr lang="en-US" altLang="lt-LT" sz="2400" dirty="0">
                <a:solidFill>
                  <a:schemeClr val="accent2">
                    <a:lumMod val="50000"/>
                  </a:schemeClr>
                </a:solidFill>
                <a:latin typeface="Times New Roman" panose="02020603050405020304" pitchFamily="18" charset="0"/>
              </a:rPr>
              <a:t>, </a:t>
            </a:r>
            <a:r>
              <a:rPr lang="en-US" altLang="lt-LT" sz="2400" dirty="0" err="1">
                <a:solidFill>
                  <a:schemeClr val="accent2">
                    <a:lumMod val="50000"/>
                  </a:schemeClr>
                </a:solidFill>
                <a:latin typeface="Times New Roman" panose="02020603050405020304" pitchFamily="18" charset="0"/>
              </a:rPr>
              <a:t>nes</a:t>
            </a:r>
            <a:r>
              <a:rPr lang="en-US" altLang="lt-LT" sz="2400" dirty="0">
                <a:solidFill>
                  <a:schemeClr val="accent2">
                    <a:lumMod val="50000"/>
                  </a:schemeClr>
                </a:solidFill>
                <a:latin typeface="Times New Roman" panose="02020603050405020304" pitchFamily="18" charset="0"/>
              </a:rPr>
              <a:t> tai</a:t>
            </a:r>
            <a:r>
              <a:rPr lang="lt-LT" altLang="lt-LT" sz="2400" dirty="0">
                <a:solidFill>
                  <a:schemeClr val="accent2">
                    <a:lumMod val="50000"/>
                  </a:schemeClr>
                </a:solidFill>
                <a:latin typeface="Times New Roman" panose="02020603050405020304" pitchFamily="18" charset="0"/>
              </a:rPr>
              <a:t> simbolizuoja gyvenimą, einantį ratu be pradžios ir pabaigos. </a:t>
            </a:r>
            <a:r>
              <a:rPr lang="en-US" altLang="lt-LT" sz="2400" dirty="0">
                <a:latin typeface="Times New Roman" panose="02020603050405020304" pitchFamily="18" charset="0"/>
              </a:rPr>
              <a:t/>
            </a:r>
            <a:br>
              <a:rPr lang="en-US" altLang="lt-LT" sz="2400" dirty="0">
                <a:latin typeface="Times New Roman" panose="02020603050405020304" pitchFamily="18" charset="0"/>
              </a:rPr>
            </a:br>
            <a:endParaRPr lang="lt-LT" sz="2400" dirty="0"/>
          </a:p>
        </p:txBody>
      </p:sp>
      <p:pic>
        <p:nvPicPr>
          <p:cNvPr id="4" name="Picture 2" descr="http://thumbs2.dreamstime.com/x/christmas-wreath-cookies-cutter-decorations-isolated-white-background-4748785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352" t="3308" r="2234" b="6107"/>
          <a:stretch/>
        </p:blipFill>
        <p:spPr bwMode="auto">
          <a:xfrm>
            <a:off x="2020186" y="1733105"/>
            <a:ext cx="5226663" cy="503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6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32509"/>
            <a:ext cx="9030955" cy="1102886"/>
          </a:xfrm>
        </p:spPr>
        <p:txBody>
          <a:bodyPr>
            <a:noAutofit/>
          </a:bodyPr>
          <a:lstStyle/>
          <a:p>
            <a:r>
              <a:rPr lang="lt-LT" sz="2400" dirty="0" smtClean="0">
                <a:solidFill>
                  <a:schemeClr val="accent2">
                    <a:lumMod val="50000"/>
                  </a:schemeClr>
                </a:solidFill>
                <a:latin typeface="Times New Roman" panose="02020603050405020304" pitchFamily="18" charset="0"/>
                <a:cs typeface="Times New Roman" panose="02020603050405020304" pitchFamily="18" charset="0"/>
              </a:rPr>
              <a:t>Naudojami augalai - </a:t>
            </a:r>
            <a:r>
              <a:rPr lang="lt-LT" sz="2400" dirty="0" err="1" smtClean="0">
                <a:solidFill>
                  <a:schemeClr val="accent2">
                    <a:lumMod val="50000"/>
                  </a:schemeClr>
                </a:solidFill>
                <a:latin typeface="Times New Roman" panose="02020603050405020304" pitchFamily="18" charset="0"/>
                <a:cs typeface="Times New Roman" panose="02020603050405020304" pitchFamily="18" charset="0"/>
              </a:rPr>
              <a:t>visžaliai</a:t>
            </a:r>
            <a:r>
              <a:rPr lang="lt-LT" sz="2400" dirty="0" smtClean="0">
                <a:solidFill>
                  <a:schemeClr val="accent2">
                    <a:lumMod val="50000"/>
                  </a:schemeClr>
                </a:solidFill>
                <a:latin typeface="Times New Roman" panose="02020603050405020304" pitchFamily="18" charset="0"/>
                <a:cs typeface="Times New Roman" panose="02020603050405020304" pitchFamily="18" charset="0"/>
              </a:rPr>
              <a:t>, kurių</a:t>
            </a:r>
            <a:r>
              <a:rPr lang="lt-LT" sz="2400" dirty="0">
                <a:solidFill>
                  <a:schemeClr val="accent2">
                    <a:lumMod val="50000"/>
                  </a:schemeClr>
                </a:solidFill>
                <a:latin typeface="Times New Roman" panose="02020603050405020304" pitchFamily="18" charset="0"/>
                <a:cs typeface="Times New Roman" panose="02020603050405020304" pitchFamily="18" charset="0"/>
              </a:rPr>
              <a:t> lapai ir spygliukai  ištisus metus išsilaiko ant šakelių ir išlieka žali.</a:t>
            </a:r>
            <a:br>
              <a:rPr lang="lt-LT" sz="2400" dirty="0">
                <a:solidFill>
                  <a:schemeClr val="accent2">
                    <a:lumMod val="50000"/>
                  </a:schemeClr>
                </a:solidFill>
                <a:latin typeface="Times New Roman" panose="02020603050405020304" pitchFamily="18" charset="0"/>
                <a:cs typeface="Times New Roman" panose="02020603050405020304" pitchFamily="18" charset="0"/>
              </a:rPr>
            </a:br>
            <a:endParaRPr lang="lt-LT" sz="2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050" name="Picture 2" descr="http://www.infomed.lt/upload_data/pic/vaistazoles/Paprastoji-pu%C5%A1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9550" y="2498652"/>
            <a:ext cx="1990725" cy="330640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ebenė"/>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6" descr="Image result for gebenė"/>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2056" name="Picture 8" descr="http://www.vaistazole.lt/up_ck/images/Paprastoji_gebene-Hedera_heli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146" y="3094074"/>
            <a:ext cx="2715212" cy="270988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dekoaugalai.lt/wp-content/uploads/Kenis-pilkasis-Abies-concolor-Lindl-et-Gordon-e136602769574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00" t="849" r="14767" b="-849"/>
          <a:stretch/>
        </p:blipFill>
        <p:spPr bwMode="auto">
          <a:xfrm>
            <a:off x="4924649" y="1584252"/>
            <a:ext cx="2495417" cy="42762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ged.pl/4071/tuja-szmaragd-thuja-smaragd-w-donicy-140-160cm-72407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729" r="12211" b="10834"/>
          <a:stretch/>
        </p:blipFill>
        <p:spPr bwMode="auto">
          <a:xfrm>
            <a:off x="7293214" y="2147778"/>
            <a:ext cx="2395512" cy="36838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1.gstatic.com/images?q=tbn:ANd9GcRu-Ebs-ByxBICfjIXhnXKzCg3Jba3zF8ykoPq4idSMX9ld222ohQ"/>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170"/>
          <a:stretch/>
        </p:blipFill>
        <p:spPr bwMode="auto">
          <a:xfrm>
            <a:off x="9748115" y="3636334"/>
            <a:ext cx="1538814" cy="21730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1998" y="5971309"/>
            <a:ext cx="938547" cy="369332"/>
          </a:xfrm>
          <a:prstGeom prst="rect">
            <a:avLst/>
          </a:prstGeom>
          <a:noFill/>
        </p:spPr>
        <p:txBody>
          <a:bodyPr wrap="square" rtlCol="0">
            <a:spAutoFit/>
          </a:bodyPr>
          <a:lstStyle/>
          <a:p>
            <a:r>
              <a:rPr lang="lt-LT" dirty="0" smtClean="0"/>
              <a:t>Pušis</a:t>
            </a:r>
            <a:endParaRPr lang="lt-LT" dirty="0"/>
          </a:p>
        </p:txBody>
      </p:sp>
      <p:sp>
        <p:nvSpPr>
          <p:cNvPr id="8" name="TextBox 7"/>
          <p:cNvSpPr txBox="1"/>
          <p:nvPr/>
        </p:nvSpPr>
        <p:spPr>
          <a:xfrm>
            <a:off x="2998915" y="5914307"/>
            <a:ext cx="920445" cy="369332"/>
          </a:xfrm>
          <a:prstGeom prst="rect">
            <a:avLst/>
          </a:prstGeom>
          <a:noFill/>
        </p:spPr>
        <p:txBody>
          <a:bodyPr wrap="none" rtlCol="0">
            <a:spAutoFit/>
          </a:bodyPr>
          <a:lstStyle/>
          <a:p>
            <a:r>
              <a:rPr lang="lt-LT" dirty="0"/>
              <a:t>G</a:t>
            </a:r>
            <a:r>
              <a:rPr lang="lt-LT" dirty="0" smtClean="0"/>
              <a:t>ebenė</a:t>
            </a:r>
            <a:endParaRPr lang="lt-LT" dirty="0"/>
          </a:p>
        </p:txBody>
      </p:sp>
      <p:sp>
        <p:nvSpPr>
          <p:cNvPr id="9" name="TextBox 8"/>
          <p:cNvSpPr txBox="1"/>
          <p:nvPr/>
        </p:nvSpPr>
        <p:spPr>
          <a:xfrm>
            <a:off x="5511229" y="5900453"/>
            <a:ext cx="680636" cy="369332"/>
          </a:xfrm>
          <a:prstGeom prst="rect">
            <a:avLst/>
          </a:prstGeom>
          <a:noFill/>
        </p:spPr>
        <p:txBody>
          <a:bodyPr wrap="none" rtlCol="0">
            <a:spAutoFit/>
          </a:bodyPr>
          <a:lstStyle/>
          <a:p>
            <a:r>
              <a:rPr lang="lt-LT" dirty="0" smtClean="0"/>
              <a:t>Kėnis</a:t>
            </a:r>
            <a:endParaRPr lang="lt-LT" dirty="0"/>
          </a:p>
        </p:txBody>
      </p:sp>
      <p:sp>
        <p:nvSpPr>
          <p:cNvPr id="10" name="TextBox 9"/>
          <p:cNvSpPr txBox="1"/>
          <p:nvPr/>
        </p:nvSpPr>
        <p:spPr>
          <a:xfrm>
            <a:off x="8254933" y="5809408"/>
            <a:ext cx="569515" cy="369332"/>
          </a:xfrm>
          <a:prstGeom prst="rect">
            <a:avLst/>
          </a:prstGeom>
          <a:noFill/>
        </p:spPr>
        <p:txBody>
          <a:bodyPr wrap="none" rtlCol="0">
            <a:spAutoFit/>
          </a:bodyPr>
          <a:lstStyle/>
          <a:p>
            <a:r>
              <a:rPr lang="lt-LT" dirty="0" smtClean="0"/>
              <a:t>Tuja</a:t>
            </a:r>
            <a:endParaRPr lang="lt-LT" dirty="0"/>
          </a:p>
        </p:txBody>
      </p:sp>
      <p:sp>
        <p:nvSpPr>
          <p:cNvPr id="11" name="TextBox 10"/>
          <p:cNvSpPr txBox="1"/>
          <p:nvPr/>
        </p:nvSpPr>
        <p:spPr>
          <a:xfrm>
            <a:off x="9688726" y="5874325"/>
            <a:ext cx="1598204" cy="369332"/>
          </a:xfrm>
          <a:prstGeom prst="rect">
            <a:avLst/>
          </a:prstGeom>
          <a:noFill/>
        </p:spPr>
        <p:txBody>
          <a:bodyPr wrap="square" rtlCol="0">
            <a:spAutoFit/>
          </a:bodyPr>
          <a:lstStyle/>
          <a:p>
            <a:pPr algn="ctr"/>
            <a:r>
              <a:rPr lang="lt-LT" dirty="0" smtClean="0"/>
              <a:t>Buksmedis</a:t>
            </a:r>
            <a:endParaRPr lang="lt-LT" dirty="0"/>
          </a:p>
        </p:txBody>
      </p:sp>
    </p:spTree>
    <p:extLst>
      <p:ext uri="{BB962C8B-B14F-4D97-AF65-F5344CB8AC3E}">
        <p14:creationId xmlns:p14="http://schemas.microsoft.com/office/powerpoint/2010/main" val="114586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solidFill>
                  <a:schemeClr val="accent2">
                    <a:lumMod val="50000"/>
                  </a:schemeClr>
                </a:solidFill>
                <a:latin typeface="Times New Roman" panose="02020603050405020304" pitchFamily="18" charset="0"/>
                <a:cs typeface="Times New Roman" panose="02020603050405020304" pitchFamily="18" charset="0"/>
              </a:rPr>
              <a:t>Naudojamos ir samanos</a:t>
            </a:r>
            <a:endParaRPr lang="lt-LT" dirty="0">
              <a:solidFill>
                <a:schemeClr val="accent2">
                  <a:lumMod val="50000"/>
                </a:schemeClr>
              </a:solidFill>
            </a:endParaRPr>
          </a:p>
        </p:txBody>
      </p:sp>
      <p:pic>
        <p:nvPicPr>
          <p:cNvPr id="4" name="Picture 2" descr="http://www.lichens.lastdragon.org/Evernia_prunastr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4548" y="3220331"/>
            <a:ext cx="4284276" cy="3084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tilingigelynai.lt/wp-content/uploads/2014/02/2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304" y="2657192"/>
            <a:ext cx="3908170" cy="31059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y.delfi.lt/norm/70458/2396892_4hNvxe.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981" r="23084"/>
          <a:stretch/>
        </p:blipFill>
        <p:spPr bwMode="auto">
          <a:xfrm>
            <a:off x="7894862" y="2114591"/>
            <a:ext cx="3853014" cy="3117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74" y="323684"/>
            <a:ext cx="8596668" cy="930958"/>
          </a:xfrm>
        </p:spPr>
        <p:txBody>
          <a:bodyPr>
            <a:normAutofit/>
          </a:bodyPr>
          <a:lstStyle/>
          <a:p>
            <a:pPr algn="ctr"/>
            <a:r>
              <a:rPr lang="lt-LT" sz="5400" dirty="0" smtClean="0">
                <a:solidFill>
                  <a:schemeClr val="accent2">
                    <a:lumMod val="50000"/>
                  </a:schemeClr>
                </a:solidFill>
                <a:latin typeface="Times New Roman" panose="02020603050405020304" pitchFamily="18" charset="0"/>
                <a:cs typeface="Times New Roman" panose="02020603050405020304" pitchFamily="18" charset="0"/>
              </a:rPr>
              <a:t>Dekoro elementai vainikuose</a:t>
            </a:r>
            <a:endParaRPr 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074" name="Picture 2" descr="http://www.infomed.lt/upload_data/pic/vaistazoles/Paprastasis-%C5%A1ermuk%C5%A1n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0774" y="1690688"/>
            <a:ext cx="2908281" cy="2266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lfa.lt/astromanija/files/images/Gi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63" r="14688"/>
          <a:stretch/>
        </p:blipFill>
        <p:spPr bwMode="auto">
          <a:xfrm>
            <a:off x="3706422" y="1250297"/>
            <a:ext cx="2004164" cy="22669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nag.gy/6JJY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75" t="10992" r="19434" b="4326"/>
          <a:stretch/>
        </p:blipFill>
        <p:spPr bwMode="auto">
          <a:xfrm>
            <a:off x="5943596" y="1463730"/>
            <a:ext cx="2786767" cy="231259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y.delfi.lt/norm/53960/1829892_KSkpm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96738">
            <a:off x="610774" y="3957081"/>
            <a:ext cx="3028950" cy="217963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rupinelis.lt/wp-content/uploads/2013/12/a02e1919c2e84983640ad8a5c2692a4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447358">
            <a:off x="6276109" y="3984233"/>
            <a:ext cx="2856040" cy="23839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skrastas.lt/galery/_skrastas/2012/11/15/Griciene%20Brone%20Sodai%20siaudu%20_74_JT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745" t="27470" r="11210"/>
          <a:stretch/>
        </p:blipFill>
        <p:spPr bwMode="auto">
          <a:xfrm>
            <a:off x="9297681" y="3385596"/>
            <a:ext cx="2191734" cy="183872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loretossodai.lt/Krumai/riesutukai%202007.07.04%2013-44-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36253">
            <a:off x="8890370" y="1240771"/>
            <a:ext cx="2857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manodieta.lt/uploads/images/201310/31/normal/1324048670200138321867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1108" y="4359349"/>
            <a:ext cx="2768856" cy="177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1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ctrTitle"/>
          </p:nvPr>
        </p:nvSpPr>
        <p:spPr>
          <a:xfrm>
            <a:off x="2209800" y="0"/>
            <a:ext cx="7772400" cy="1125538"/>
          </a:xfrm>
        </p:spPr>
        <p:txBody>
          <a:bodyPr/>
          <a:lstStyle/>
          <a:p>
            <a:pPr eaLnBrk="1" hangingPunct="1"/>
            <a:endParaRPr lang="lt-LT" altLang="lt-LT" smtClean="0"/>
          </a:p>
        </p:txBody>
      </p:sp>
      <p:sp>
        <p:nvSpPr>
          <p:cNvPr id="11267" name="Rectangle 3"/>
          <p:cNvSpPr>
            <a:spLocks noGrp="1" noChangeArrowheads="1"/>
          </p:cNvSpPr>
          <p:nvPr>
            <p:ph type="subTitle" idx="1"/>
          </p:nvPr>
        </p:nvSpPr>
        <p:spPr>
          <a:xfrm>
            <a:off x="1524000" y="0"/>
            <a:ext cx="9144000" cy="6858000"/>
          </a:xfrm>
          <a:solidFill>
            <a:schemeClr val="bg1"/>
          </a:solidFill>
        </p:spPr>
        <p:txBody>
          <a:bodyPr>
            <a:normAutofit/>
          </a:bodyPr>
          <a:lstStyle/>
          <a:p>
            <a:pPr eaLnBrk="1" hangingPunct="1">
              <a:lnSpc>
                <a:spcPct val="80000"/>
              </a:lnSpc>
            </a:pPr>
            <a:endParaRPr lang="en-US" altLang="lt-LT" sz="1400" dirty="0"/>
          </a:p>
          <a:p>
            <a:pPr algn="ctr" eaLnBrk="1" hangingPunct="1">
              <a:lnSpc>
                <a:spcPct val="80000"/>
              </a:lnSpc>
            </a:pPr>
            <a:r>
              <a:rPr lang="lt-LT" altLang="lt-LT" sz="3200" dirty="0" smtClean="0">
                <a:solidFill>
                  <a:schemeClr val="accent2">
                    <a:lumMod val="50000"/>
                  </a:schemeClr>
                </a:solidFill>
                <a:latin typeface="Times New Roman" panose="02020603050405020304" pitchFamily="18" charset="0"/>
                <a:cs typeface="Times New Roman" panose="02020603050405020304" pitchFamily="18" charset="0"/>
              </a:rPr>
              <a:t>Žiemos švenčių </a:t>
            </a:r>
            <a:r>
              <a:rPr lang="en-US" altLang="lt-LT" sz="3200" dirty="0" err="1" smtClean="0">
                <a:solidFill>
                  <a:schemeClr val="accent2">
                    <a:lumMod val="50000"/>
                  </a:schemeClr>
                </a:solidFill>
                <a:latin typeface="Times New Roman" panose="02020603050405020304" pitchFamily="18" charset="0"/>
                <a:cs typeface="Times New Roman" panose="02020603050405020304" pitchFamily="18" charset="0"/>
              </a:rPr>
              <a:t>simboliai</a:t>
            </a:r>
            <a:endParaRPr lang="en-US" altLang="lt-LT" sz="3200" dirty="0">
              <a:solidFill>
                <a:schemeClr val="accent2">
                  <a:lumMod val="50000"/>
                </a:schemeClr>
              </a:solidFill>
              <a:latin typeface="Times New Roman" panose="02020603050405020304" pitchFamily="18" charset="0"/>
              <a:cs typeface="Times New Roman" panose="02020603050405020304" pitchFamily="18" charset="0"/>
            </a:endParaRP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Paukštis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kaip puošybos elementas dažnesnis Dzūkijoje. Paukštį kabino virš šventinio stalo, jis simbolizavo ryšį su per šventes apsilankančiomis artimųjų vėlėmis. </a:t>
            </a: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Sodai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(figūros iš šiaudelių) – ypatingą reikšmę Lietuvoje turintis puošybos elementas, kabinamas virš šventinio stalo, tik dažniau – Aukštaitijoje. Jie simbolizuoja namus, sodybą, gimtąjį lizdą, į kurį sugrįžtama, taip pat tai jungtis tarp ateities ir praeities (kartų), per Kalėdas tai tiltas tarp nauja ir sena. Sodai namuose skatina judėti gyvybinę energiją. </a:t>
            </a:r>
          </a:p>
          <a:p>
            <a:pPr algn="l" eaLnBrk="1" hangingPunct="1">
              <a:lnSpc>
                <a:spcPct val="80000"/>
              </a:lnSpc>
            </a:pPr>
            <a:r>
              <a:rPr lang="lt-LT" altLang="lt-LT" sz="1800" b="1" dirty="0" smtClean="0">
                <a:solidFill>
                  <a:schemeClr val="accent2">
                    <a:lumMod val="50000"/>
                  </a:schemeClr>
                </a:solidFill>
                <a:latin typeface="Times New Roman" panose="02020603050405020304" pitchFamily="18" charset="0"/>
                <a:cs typeface="Times New Roman" panose="02020603050405020304" pitchFamily="18" charset="0"/>
              </a:rPr>
              <a:t>Obuoliai</a:t>
            </a:r>
            <a:r>
              <a:rPr lang="lt-LT" altLang="lt-LT" sz="1800" dirty="0" smtClean="0">
                <a:solidFill>
                  <a:schemeClr val="accent2">
                    <a:lumMod val="50000"/>
                  </a:schemeClr>
                </a:solidFill>
                <a:latin typeface="Times New Roman" panose="02020603050405020304" pitchFamily="18" charset="0"/>
                <a:cs typeface="Times New Roman" panose="02020603050405020304" pitchFamily="18" charset="0"/>
              </a:rPr>
              <a:t>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vaisingumo, gyvybės ir atgimimo simbolis. Kai kuriuose Lietuvos kraštuose tikėjo, kad šeimininkams puikiai seksis kitais metais ūkininkauti, jei jie perpus suvalgys obuolį. </a:t>
            </a: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Šermukšnio šakelė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apsauga nuo nužiūrėjimo, „blogos akies“. </a:t>
            </a: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Ąžuolo gilės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vyriškos jėgos ir stiprybės simbolis. </a:t>
            </a: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Kankorėžiai</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 kaip amžinai žaliuojančių medžių vaisiai simbolizuoja ryšį su Anapiliu. </a:t>
            </a: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Riešutai</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 ilgaamžiškumo ir sveikatos simbolis, riešutai gali sustiprinti vedybinius ryšius. Senovėje mergaitės dovanojo riešutų maišelius išrinktiesiems. Sėkmė nusišypso tam, kas riešutų krepšyje randa dvilypį riešutėlį. Suvalgius jį perpus su mylimuoju, meilė dar labiau sustiprės. Bet galima nešioti ir piniginėje – ji niekada neištuštės. </a:t>
            </a:r>
          </a:p>
          <a:p>
            <a:pPr algn="l">
              <a:lnSpc>
                <a:spcPct val="80000"/>
              </a:lnSpc>
            </a:pPr>
            <a:r>
              <a:rPr lang="lt-LT" altLang="lt-LT" sz="1800" b="1" dirty="0" smtClean="0">
                <a:solidFill>
                  <a:schemeClr val="accent2">
                    <a:lumMod val="50000"/>
                  </a:schemeClr>
                </a:solidFill>
                <a:latin typeface="Times New Roman" panose="02020603050405020304" pitchFamily="18" charset="0"/>
                <a:cs typeface="Times New Roman" panose="02020603050405020304" pitchFamily="18" charset="0"/>
              </a:rPr>
              <a:t>Elnias</a:t>
            </a:r>
            <a:r>
              <a:rPr lang="lt-LT" altLang="lt-LT" sz="1800" dirty="0" smtClean="0">
                <a:solidFill>
                  <a:schemeClr val="accent2">
                    <a:lumMod val="50000"/>
                  </a:schemeClr>
                </a:solidFill>
                <a:latin typeface="Times New Roman" panose="02020603050405020304" pitchFamily="18" charset="0"/>
                <a:cs typeface="Times New Roman" panose="02020603050405020304" pitchFamily="18" charset="0"/>
              </a:rPr>
              <a:t>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sakralus gyvūnas, turintis tiesioginį ryšį su laiko tėkme, atgimstančiu pasauliu ir Saulės grįžimu, galintis reikšti net žmogaus, atsidūrusio kritinėje situacijoje, atgimimą. </a:t>
            </a:r>
            <a:r>
              <a:rPr lang="lt-LT" sz="1800" dirty="0">
                <a:solidFill>
                  <a:schemeClr val="accent2">
                    <a:lumMod val="50000"/>
                  </a:schemeClr>
                </a:solidFill>
                <a:latin typeface="Times New Roman" panose="02020603050405020304" pitchFamily="18" charset="0"/>
                <a:cs typeface="Times New Roman" panose="02020603050405020304" pitchFamily="18" charset="0"/>
              </a:rPr>
              <a:t>Elnias </a:t>
            </a:r>
            <a:r>
              <a:rPr lang="lt-LT" sz="1800" dirty="0" err="1">
                <a:solidFill>
                  <a:schemeClr val="accent2">
                    <a:lumMod val="50000"/>
                  </a:schemeClr>
                </a:solidFill>
                <a:latin typeface="Times New Roman" panose="02020603050405020304" pitchFamily="18" charset="0"/>
                <a:cs typeface="Times New Roman" panose="02020603050405020304" pitchFamily="18" charset="0"/>
              </a:rPr>
              <a:t>devyniaragis</a:t>
            </a:r>
            <a:r>
              <a:rPr lang="lt-LT" sz="1800" dirty="0">
                <a:solidFill>
                  <a:schemeClr val="accent2">
                    <a:lumMod val="50000"/>
                  </a:schemeClr>
                </a:solidFill>
                <a:latin typeface="Times New Roman" panose="02020603050405020304" pitchFamily="18" charset="0"/>
                <a:cs typeface="Times New Roman" panose="02020603050405020304" pitchFamily="18" charset="0"/>
              </a:rPr>
              <a:t> - senovės lietuvių mitologinė būtybė, savo raguose nešanti dangaus kūnus (dažniausiai Mėnulį, tačiau taip pat ir Saulę). Nuo priešpilnio mėnulio iki pilnaties – 9 paros, todėl jis vadinamas </a:t>
            </a:r>
            <a:r>
              <a:rPr lang="lt-LT" sz="1800" dirty="0" err="1">
                <a:solidFill>
                  <a:schemeClr val="accent2">
                    <a:lumMod val="50000"/>
                  </a:schemeClr>
                </a:solidFill>
                <a:latin typeface="Times New Roman" panose="02020603050405020304" pitchFamily="18" charset="0"/>
                <a:cs typeface="Times New Roman" panose="02020603050405020304" pitchFamily="18" charset="0"/>
              </a:rPr>
              <a:t>devyniaragiu</a:t>
            </a:r>
            <a:r>
              <a:rPr lang="lt-LT" sz="1800" dirty="0">
                <a:solidFill>
                  <a:schemeClr val="accent2">
                    <a:lumMod val="50000"/>
                  </a:schemeClr>
                </a:solidFill>
                <a:latin typeface="Times New Roman" panose="02020603050405020304" pitchFamily="18" charset="0"/>
                <a:cs typeface="Times New Roman" panose="02020603050405020304" pitchFamily="18" charset="0"/>
              </a:rPr>
              <a:t>. </a:t>
            </a:r>
            <a:endParaRPr lang="lt-LT" altLang="lt-LT" sz="1800" dirty="0">
              <a:solidFill>
                <a:schemeClr val="accent2">
                  <a:lumMod val="50000"/>
                </a:schemeClr>
              </a:solidFill>
              <a:latin typeface="Times New Roman" panose="02020603050405020304" pitchFamily="18" charset="0"/>
              <a:cs typeface="Times New Roman" panose="02020603050405020304" pitchFamily="18" charset="0"/>
            </a:endParaRPr>
          </a:p>
          <a:p>
            <a:pPr algn="l" eaLnBrk="1" hangingPunct="1">
              <a:lnSpc>
                <a:spcPct val="80000"/>
              </a:lnSpc>
            </a:pPr>
            <a:r>
              <a:rPr lang="lt-LT" altLang="lt-LT" sz="1800" b="1" dirty="0">
                <a:solidFill>
                  <a:schemeClr val="accent2">
                    <a:lumMod val="50000"/>
                  </a:schemeClr>
                </a:solidFill>
                <a:latin typeface="Times New Roman" panose="02020603050405020304" pitchFamily="18" charset="0"/>
                <a:cs typeface="Times New Roman" panose="02020603050405020304" pitchFamily="18" charset="0"/>
              </a:rPr>
              <a:t>Amalas</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6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laik</a:t>
            </a:r>
            <a:r>
              <a:rPr lang="lt-LT" altLang="lt-LT" sz="1800" dirty="0" err="1">
                <a:solidFill>
                  <a:schemeClr val="accent2">
                    <a:lumMod val="50000"/>
                  </a:schemeClr>
                </a:solidFill>
                <a:latin typeface="Times New Roman" panose="02020603050405020304" pitchFamily="18" charset="0"/>
                <a:cs typeface="Times New Roman" panose="02020603050405020304" pitchFamily="18" charset="0"/>
              </a:rPr>
              <a:t>ytas</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š</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ventu</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augalu</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turin</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č</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iu</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stebukling</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ų</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savybi</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ų. Tikėta, kad jis</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gal</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ė</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jo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i</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š</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gydyti</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ligas</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garantavo</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vaisingum</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ą</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ir</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saugojo</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nuo</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ragan</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ų</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 </a:t>
            </a:r>
            <a:r>
              <a:rPr lang="en-US" altLang="lt-LT" sz="1800" dirty="0" err="1">
                <a:solidFill>
                  <a:schemeClr val="accent2">
                    <a:lumMod val="50000"/>
                  </a:schemeClr>
                </a:solidFill>
                <a:latin typeface="Times New Roman" panose="02020603050405020304" pitchFamily="18" charset="0"/>
                <a:cs typeface="Times New Roman" panose="02020603050405020304" pitchFamily="18" charset="0"/>
              </a:rPr>
              <a:t>burt</a:t>
            </a:r>
            <a:r>
              <a:rPr lang="lt-LT" altLang="lt-LT" sz="1800" dirty="0">
                <a:solidFill>
                  <a:schemeClr val="accent2">
                    <a:lumMod val="50000"/>
                  </a:schemeClr>
                </a:solidFill>
                <a:latin typeface="Times New Roman" panose="02020603050405020304" pitchFamily="18" charset="0"/>
                <a:cs typeface="Times New Roman" panose="02020603050405020304" pitchFamily="18" charset="0"/>
              </a:rPr>
              <a:t>ų</a:t>
            </a:r>
            <a:r>
              <a:rPr lang="en-US" altLang="lt-LT" sz="1800" dirty="0">
                <a:solidFill>
                  <a:schemeClr val="accent2">
                    <a:lumMod val="50000"/>
                  </a:schemeClr>
                </a:solidFill>
                <a:latin typeface="Times New Roman" panose="02020603050405020304" pitchFamily="18" charset="0"/>
                <a:cs typeface="Times New Roman" panose="02020603050405020304" pitchFamily="18" charset="0"/>
              </a:rPr>
              <a:t>.</a:t>
            </a:r>
          </a:p>
          <a:p>
            <a:pPr algn="l" eaLnBrk="1" hangingPunct="1">
              <a:lnSpc>
                <a:spcPct val="80000"/>
              </a:lnSpc>
            </a:pPr>
            <a:endParaRPr lang="lt-LT" altLang="lt-LT" sz="18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51617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94659" y="341852"/>
            <a:ext cx="8236689" cy="5999018"/>
          </a:xfrm>
          <a:noFill/>
        </p:spPr>
        <p:txBody>
          <a:bodyPr>
            <a:normAutofit/>
          </a:bodyPr>
          <a:lstStyle/>
          <a:p>
            <a:pPr algn="ctr" eaLnBrk="1" hangingPunct="1">
              <a:lnSpc>
                <a:spcPct val="90000"/>
              </a:lnSpc>
              <a:buFontTx/>
              <a:buNone/>
            </a:pPr>
            <a:endParaRPr lang="lt-LT" altLang="lt-LT" sz="1000" dirty="0">
              <a:latin typeface="Lucida Handwriting" panose="03010101010101010101" pitchFamily="66" charset="0"/>
            </a:endParaRPr>
          </a:p>
          <a:p>
            <a:pPr algn="ctr" eaLnBrk="1" hangingPunct="1">
              <a:lnSpc>
                <a:spcPct val="90000"/>
              </a:lnSpc>
              <a:buFontTx/>
              <a:buNone/>
            </a:pPr>
            <a:r>
              <a:rPr lang="lt-LT" altLang="lt-LT" sz="5400" dirty="0" smtClean="0">
                <a:solidFill>
                  <a:schemeClr val="accent2">
                    <a:lumMod val="50000"/>
                  </a:schemeClr>
                </a:solidFill>
                <a:latin typeface="Times New Roman" panose="02020603050405020304" pitchFamily="18" charset="0"/>
                <a:cs typeface="Times New Roman" panose="02020603050405020304" pitchFamily="18" charset="0"/>
              </a:rPr>
              <a:t>Kiti dekoro elementai </a:t>
            </a:r>
            <a:endParaRPr lang="lt-LT" altLang="lt-LT" sz="5400" dirty="0">
              <a:solidFill>
                <a:schemeClr val="accent2">
                  <a:lumMod val="50000"/>
                </a:schemeClr>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lt-LT" altLang="lt-LT" sz="4400" b="1" dirty="0">
                <a:latin typeface="Harlow Solid Italic" panose="04030604020F02020D02" pitchFamily="82" charset="0"/>
              </a:rPr>
              <a:t> </a:t>
            </a:r>
            <a:endParaRPr lang="lt-LT" altLang="lt-LT" sz="2800" b="1" dirty="0">
              <a:latin typeface="Harlow Solid Italic" panose="04030604020F02020D02" pitchFamily="82" charset="0"/>
            </a:endParaRPr>
          </a:p>
          <a:p>
            <a:r>
              <a:rPr lang="lt-LT" altLang="lt-LT" sz="2800" dirty="0" smtClean="0">
                <a:latin typeface="Times New Roman" panose="02020603050405020304" pitchFamily="18" charset="0"/>
                <a:cs typeface="Times New Roman" panose="02020603050405020304" pitchFamily="18" charset="0"/>
              </a:rPr>
              <a:t>Žvakės</a:t>
            </a:r>
          </a:p>
          <a:p>
            <a:r>
              <a:rPr lang="lt-LT" altLang="lt-LT" sz="2800" dirty="0" smtClean="0">
                <a:latin typeface="Times New Roman" panose="02020603050405020304" pitchFamily="18" charset="0"/>
                <a:cs typeface="Times New Roman" panose="02020603050405020304" pitchFamily="18" charset="0"/>
              </a:rPr>
              <a:t>Kaspinai</a:t>
            </a:r>
            <a:endParaRPr lang="lt-LT" altLang="lt-LT" sz="2800" dirty="0">
              <a:latin typeface="Times New Roman" panose="02020603050405020304" pitchFamily="18" charset="0"/>
              <a:cs typeface="Times New Roman" panose="02020603050405020304" pitchFamily="18" charset="0"/>
            </a:endParaRPr>
          </a:p>
          <a:p>
            <a:r>
              <a:rPr lang="lt-LT" altLang="lt-LT" sz="2800" dirty="0" smtClean="0">
                <a:latin typeface="Times New Roman" panose="02020603050405020304" pitchFamily="18" charset="0"/>
                <a:cs typeface="Times New Roman" panose="02020603050405020304" pitchFamily="18" charset="0"/>
              </a:rPr>
              <a:t>Rutuliai</a:t>
            </a:r>
            <a:endParaRPr lang="lt-LT" altLang="lt-LT" sz="2800" dirty="0">
              <a:latin typeface="Times New Roman" panose="02020603050405020304" pitchFamily="18" charset="0"/>
              <a:cs typeface="Times New Roman" panose="02020603050405020304" pitchFamily="18" charset="0"/>
            </a:endParaRPr>
          </a:p>
          <a:p>
            <a:r>
              <a:rPr lang="lt-LT" altLang="lt-LT" sz="2800" dirty="0" smtClean="0">
                <a:latin typeface="Times New Roman" panose="02020603050405020304" pitchFamily="18" charset="0"/>
                <a:cs typeface="Times New Roman" panose="02020603050405020304" pitchFamily="18" charset="0"/>
              </a:rPr>
              <a:t>Žvaigždės</a:t>
            </a:r>
          </a:p>
          <a:p>
            <a:endParaRPr lang="lt-LT" altLang="lt-LT" sz="2000" dirty="0"/>
          </a:p>
          <a:p>
            <a:r>
              <a:rPr lang="lt-LT" altLang="lt-LT" sz="500" dirty="0"/>
              <a:t>   </a:t>
            </a:r>
          </a:p>
          <a:p>
            <a:pPr eaLnBrk="1" hangingPunct="1">
              <a:lnSpc>
                <a:spcPct val="90000"/>
              </a:lnSpc>
              <a:buFontTx/>
              <a:buNone/>
            </a:pPr>
            <a:endParaRPr lang="lt-LT" altLang="lt-LT" sz="500" dirty="0"/>
          </a:p>
        </p:txBody>
      </p:sp>
    </p:spTree>
    <p:extLst>
      <p:ext uri="{BB962C8B-B14F-4D97-AF65-F5344CB8AC3E}">
        <p14:creationId xmlns:p14="http://schemas.microsoft.com/office/powerpoint/2010/main" val="148590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Žvakės</a:t>
            </a:r>
            <a:endParaRPr lang="lt-LT" dirty="0">
              <a:latin typeface="Times New Roman" panose="02020603050405020304" pitchFamily="18" charset="0"/>
              <a:cs typeface="Times New Roman" panose="02020603050405020304" pitchFamily="18" charset="0"/>
            </a:endParaRPr>
          </a:p>
        </p:txBody>
      </p:sp>
      <p:pic>
        <p:nvPicPr>
          <p:cNvPr id="2050" name="Picture 2" descr="http://g4.dcdn.lt/images/pix/728x360/kAmgIrzhFt4/zvake-obuolyje-69306764.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839432" y="324303"/>
            <a:ext cx="5413104" cy="2676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009" y="3329385"/>
            <a:ext cx="9630475" cy="3046988"/>
          </a:xfrm>
          <a:prstGeom prst="rect">
            <a:avLst/>
          </a:prstGeom>
        </p:spPr>
        <p:txBody>
          <a:bodyPr wrap="square">
            <a:spAutoFit/>
          </a:bodyPr>
          <a:lstStyle/>
          <a:p>
            <a:pPr algn="just"/>
            <a:r>
              <a:rPr lang="lt-LT" altLang="lt-LT" sz="2400" dirty="0">
                <a:latin typeface="Times New Roman" panose="02020603050405020304" pitchFamily="18" charset="0"/>
              </a:rPr>
              <a:t>Uždegus kambaryje žvakę viskas išsyk atrodo kitaip – ant žmonių veidų krentantys atšvaitai daro juos paslaptingais, namus užlieja nenusakoma šiluma. Nuo senų laikų tikėta, jog degant židiniui, žmogus esąs saugus. Kuomet židiniai išnyko, ta misija buvo perduota žvakei. Žvakučių deginimas ant Kalėdų eglutės buvo siejamas su vėlių atminimu. Be to šiai ugniai buvo suteikiama ypatinga antgamtinė reikšmė – ji turėjo apsaugoti šeimą nuo visokių blogybių. Žvakutes statydavo į išskobtus burokus ar  į iš bandelių padarytus stovelius.</a:t>
            </a:r>
          </a:p>
        </p:txBody>
      </p:sp>
    </p:spTree>
    <p:extLst>
      <p:ext uri="{BB962C8B-B14F-4D97-AF65-F5344CB8AC3E}">
        <p14:creationId xmlns:p14="http://schemas.microsoft.com/office/powerpoint/2010/main" val="410629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01" y="375684"/>
            <a:ext cx="8596668" cy="1320800"/>
          </a:xfrm>
        </p:spPr>
        <p:txBody>
          <a:bodyPr>
            <a:normAutofit/>
          </a:bodyPr>
          <a:lstStyle/>
          <a:p>
            <a:pPr algn="ctr"/>
            <a:r>
              <a:rPr lang="lt-LT" sz="5400" dirty="0" smtClean="0">
                <a:solidFill>
                  <a:schemeClr val="accent2">
                    <a:lumMod val="50000"/>
                  </a:schemeClr>
                </a:solidFill>
                <a:latin typeface="Times New Roman" panose="02020603050405020304" pitchFamily="18" charset="0"/>
                <a:cs typeface="Times New Roman" panose="02020603050405020304" pitchFamily="18" charset="0"/>
              </a:rPr>
              <a:t>Žvakių tvirtinimas</a:t>
            </a:r>
            <a:endParaRPr 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266" name="Picture 2" descr="http://www.wilsonevergreens.com/media/catalog/product/cache/6/image/9df78eab33525d08d6e5fb8d27136e95/g/r/green-advent-r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6921" y="2362849"/>
            <a:ext cx="3367472" cy="28152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vintage-ornaments.com/image/cache/data/candleclips/CL512G_pp-700x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993" y="1594884"/>
            <a:ext cx="3259574" cy="454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7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p:cNvSpPr>
            <a:spLocks noGrp="1" noChangeArrowheads="1"/>
          </p:cNvSpPr>
          <p:nvPr>
            <p:ph idx="1"/>
          </p:nvPr>
        </p:nvSpPr>
        <p:spPr>
          <a:xfrm>
            <a:off x="268139" y="329609"/>
            <a:ext cx="8734721" cy="1535187"/>
          </a:xfrm>
          <a:prstGeom prst="ribbon2">
            <a:avLst>
              <a:gd name="adj1" fmla="val 33333"/>
              <a:gd name="adj2" fmla="val 50000"/>
            </a:avLst>
          </a:prstGeom>
          <a:solidFill>
            <a:srgbClr val="FF6600"/>
          </a:solidFill>
          <a:ln>
            <a:solidFill>
              <a:srgbClr val="FF33CC"/>
            </a:solidFill>
            <a:round/>
            <a:headEnd type="none" w="med" len="med"/>
            <a:tailEnd type="none" w="med" len="med"/>
          </a:ln>
        </p:spPr>
        <p:txBody>
          <a:bodyPr vert="horz" lIns="91440" tIns="45720" rIns="91440" bIns="45720" rtlCol="0">
            <a:normAutofit/>
          </a:bodyPr>
          <a:lstStyle/>
          <a:p>
            <a:pPr algn="ctr">
              <a:buFontTx/>
              <a:buNone/>
            </a:pPr>
            <a:r>
              <a:rPr lang="lt-LT" altLang="lt-LT" sz="5400" b="1" dirty="0">
                <a:latin typeface="Lucida Handwriting" panose="03010101010101010101" pitchFamily="66" charset="0"/>
              </a:rPr>
              <a:t>Kaspinai</a:t>
            </a:r>
          </a:p>
        </p:txBody>
      </p:sp>
      <p:sp>
        <p:nvSpPr>
          <p:cNvPr id="18435" name="AutoShape 5"/>
          <p:cNvSpPr>
            <a:spLocks noChangeArrowheads="1"/>
          </p:cNvSpPr>
          <p:nvPr/>
        </p:nvSpPr>
        <p:spPr bwMode="auto">
          <a:xfrm>
            <a:off x="1308100" y="2718445"/>
            <a:ext cx="1800225" cy="914400"/>
          </a:xfrm>
          <a:prstGeom prst="wave">
            <a:avLst>
              <a:gd name="adj1" fmla="val 13005"/>
              <a:gd name="adj2" fmla="val 0"/>
            </a:avLst>
          </a:prstGeom>
          <a:solidFill>
            <a:srgbClr val="FF6600"/>
          </a:solidFill>
          <a:ln w="9525">
            <a:solidFill>
              <a:srgbClr val="FF33CC"/>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lt-LT" altLang="lt-LT"/>
              <a:t>1.</a:t>
            </a:r>
          </a:p>
        </p:txBody>
      </p:sp>
      <p:sp>
        <p:nvSpPr>
          <p:cNvPr id="18436" name="AutoShape 6"/>
          <p:cNvSpPr>
            <a:spLocks noChangeArrowheads="1"/>
          </p:cNvSpPr>
          <p:nvPr/>
        </p:nvSpPr>
        <p:spPr bwMode="auto">
          <a:xfrm>
            <a:off x="1308100" y="4005263"/>
            <a:ext cx="1944687" cy="609600"/>
          </a:xfrm>
          <a:prstGeom prst="ribbon2">
            <a:avLst>
              <a:gd name="adj1" fmla="val 12500"/>
              <a:gd name="adj2" fmla="val 50000"/>
            </a:avLst>
          </a:prstGeom>
          <a:solidFill>
            <a:srgbClr val="FF6600"/>
          </a:solidFill>
          <a:ln w="9525">
            <a:solidFill>
              <a:srgbClr val="FF33CC"/>
            </a:solidFill>
            <a:round/>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lt-LT" altLang="lt-LT" dirty="0"/>
              <a:t>2.</a:t>
            </a:r>
          </a:p>
        </p:txBody>
      </p:sp>
      <p:sp>
        <p:nvSpPr>
          <p:cNvPr id="18437" name="AutoShape 7"/>
          <p:cNvSpPr>
            <a:spLocks noChangeArrowheads="1"/>
          </p:cNvSpPr>
          <p:nvPr/>
        </p:nvSpPr>
        <p:spPr bwMode="auto">
          <a:xfrm rot="5400000">
            <a:off x="2134505" y="4382294"/>
            <a:ext cx="576262" cy="1981200"/>
          </a:xfrm>
          <a:prstGeom prst="flowChartManualInput">
            <a:avLst/>
          </a:prstGeom>
          <a:solidFill>
            <a:srgbClr val="FF6600"/>
          </a:solidFill>
          <a:ln w="9525">
            <a:solidFill>
              <a:srgbClr val="FF33CC"/>
            </a:solidFill>
            <a:miter lim="800000"/>
            <a:headEnd/>
            <a:tailEnd/>
          </a:ln>
        </p:spPr>
        <p:txBody>
          <a:bodyPr rot="10800000" vert="eaVert"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lt-LT" altLang="lt-LT"/>
              <a:t>3.</a:t>
            </a:r>
          </a:p>
        </p:txBody>
      </p:sp>
      <p:sp>
        <p:nvSpPr>
          <p:cNvPr id="18438" name="Text Box 8"/>
          <p:cNvSpPr txBox="1">
            <a:spLocks noChangeArrowheads="1"/>
          </p:cNvSpPr>
          <p:nvPr/>
        </p:nvSpPr>
        <p:spPr bwMode="auto">
          <a:xfrm>
            <a:off x="3519810" y="2944813"/>
            <a:ext cx="6143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sz="2400" b="1" i="1" dirty="0" smtClean="0">
                <a:latin typeface="Times New Roman" panose="02020603050405020304" pitchFamily="18" charset="0"/>
              </a:rPr>
              <a:t>1-  </a:t>
            </a:r>
            <a:r>
              <a:rPr lang="lt-LT" altLang="lt-LT" sz="2400" b="1" i="1" dirty="0">
                <a:latin typeface="Times New Roman" panose="02020603050405020304" pitchFamily="18" charset="0"/>
              </a:rPr>
              <a:t>Pabaigą reiškiantis kaspino nutrumpinimas</a:t>
            </a:r>
          </a:p>
        </p:txBody>
      </p:sp>
      <p:sp>
        <p:nvSpPr>
          <p:cNvPr id="18439" name="Text Box 11"/>
          <p:cNvSpPr txBox="1">
            <a:spLocks noChangeArrowheads="1"/>
          </p:cNvSpPr>
          <p:nvPr/>
        </p:nvSpPr>
        <p:spPr bwMode="auto">
          <a:xfrm>
            <a:off x="3752998" y="4591607"/>
            <a:ext cx="3911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sz="2400" b="1" i="1" dirty="0">
                <a:latin typeface="Times New Roman" panose="02020603050405020304" pitchFamily="18" charset="0"/>
                <a:cs typeface="Times New Roman" panose="02020603050405020304" pitchFamily="18" charset="0"/>
              </a:rPr>
              <a:t>2</a:t>
            </a:r>
            <a:r>
              <a:rPr lang="lt-LT" altLang="lt-LT" sz="2400" b="1" i="1" dirty="0" smtClean="0">
                <a:latin typeface="Times New Roman" panose="02020603050405020304" pitchFamily="18" charset="0"/>
                <a:cs typeface="Times New Roman" panose="02020603050405020304" pitchFamily="18" charset="0"/>
              </a:rPr>
              <a:t>, 3 - </a:t>
            </a:r>
            <a:r>
              <a:rPr lang="lt-LT" altLang="lt-LT" sz="2400" b="1" i="1" dirty="0">
                <a:latin typeface="Times New Roman" panose="02020603050405020304" pitchFamily="18" charset="0"/>
                <a:cs typeface="Times New Roman" panose="02020603050405020304" pitchFamily="18" charset="0"/>
              </a:rPr>
              <a:t>Šventinių kaspinų galai</a:t>
            </a:r>
          </a:p>
        </p:txBody>
      </p:sp>
    </p:spTree>
    <p:extLst>
      <p:ext uri="{BB962C8B-B14F-4D97-AF65-F5344CB8AC3E}">
        <p14:creationId xmlns:p14="http://schemas.microsoft.com/office/powerpoint/2010/main" val="190079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p:txBody>
          <a:bodyPr/>
          <a:lstStyle/>
          <a:p>
            <a:pPr eaLnBrk="1" hangingPunct="1"/>
            <a:endParaRPr lang="lt-LT" altLang="lt-LT" smtClean="0"/>
          </a:p>
        </p:txBody>
      </p:sp>
      <p:sp>
        <p:nvSpPr>
          <p:cNvPr id="4099" name="Rectangle 9"/>
          <p:cNvSpPr>
            <a:spLocks noGrp="1" noChangeArrowheads="1"/>
          </p:cNvSpPr>
          <p:nvPr>
            <p:ph sz="half" idx="1"/>
          </p:nvPr>
        </p:nvSpPr>
        <p:spPr/>
        <p:txBody>
          <a:bodyPr/>
          <a:lstStyle/>
          <a:p>
            <a:pPr eaLnBrk="1" hangingPunct="1"/>
            <a:endParaRPr lang="lt-LT" altLang="lt-LT" smtClean="0"/>
          </a:p>
        </p:txBody>
      </p:sp>
      <p:sp>
        <p:nvSpPr>
          <p:cNvPr id="4100" name="Rectangle 10"/>
          <p:cNvSpPr>
            <a:spLocks noGrp="1" noChangeArrowheads="1"/>
          </p:cNvSpPr>
          <p:nvPr>
            <p:ph sz="half" idx="2"/>
          </p:nvPr>
        </p:nvSpPr>
        <p:spPr/>
        <p:txBody>
          <a:bodyPr/>
          <a:lstStyle/>
          <a:p>
            <a:pPr eaLnBrk="1" hangingPunct="1"/>
            <a:endParaRPr lang="lt-LT" altLang="lt-LT" smtClean="0"/>
          </a:p>
        </p:txBody>
      </p:sp>
      <p:sp>
        <p:nvSpPr>
          <p:cNvPr id="4101" name="Rectangle 3"/>
          <p:cNvSpPr>
            <a:spLocks noGrp="1" noChangeArrowheads="1"/>
          </p:cNvSpPr>
          <p:nvPr>
            <p:ph type="body" idx="4294967295"/>
          </p:nvPr>
        </p:nvSpPr>
        <p:spPr>
          <a:xfrm>
            <a:off x="0" y="0"/>
            <a:ext cx="12192000" cy="6858000"/>
          </a:xfrm>
          <a:solidFill>
            <a:schemeClr val="bg1"/>
          </a:solidFill>
        </p:spPr>
        <p:txBody>
          <a:bodyPr/>
          <a:lstStyle/>
          <a:p>
            <a:pPr eaLnBrk="1" hangingPunct="1">
              <a:buFontTx/>
              <a:buNone/>
            </a:pPr>
            <a:r>
              <a:rPr lang="lt-LT" altLang="lt-LT" dirty="0" smtClean="0">
                <a:solidFill>
                  <a:schemeClr val="folHlink"/>
                </a:solidFill>
                <a:latin typeface="Times New Roman" panose="02020603050405020304" pitchFamily="18" charset="0"/>
              </a:rPr>
              <a:t>    </a:t>
            </a:r>
          </a:p>
          <a:p>
            <a:pPr algn="ctr" eaLnBrk="1" hangingPunct="1">
              <a:buFontTx/>
              <a:buNone/>
            </a:pPr>
            <a:r>
              <a:rPr lang="lt-LT" altLang="lt-LT" sz="6000" dirty="0">
                <a:latin typeface="Times New Roman" panose="02020603050405020304" pitchFamily="18" charset="0"/>
                <a:cs typeface="Times New Roman" panose="02020603050405020304" pitchFamily="18" charset="0"/>
              </a:rPr>
              <a:t>Žiemos šventės</a:t>
            </a:r>
            <a:endParaRPr lang="lt-LT" altLang="lt-LT" sz="6000" dirty="0" smtClean="0">
              <a:latin typeface="Times New Roman" panose="02020603050405020304" pitchFamily="18" charset="0"/>
              <a:cs typeface="Times New Roman" panose="02020603050405020304" pitchFamily="18" charset="0"/>
            </a:endParaRPr>
          </a:p>
          <a:p>
            <a:pPr>
              <a:buNone/>
            </a:pPr>
            <a:r>
              <a:rPr lang="lt-LT" altLang="lt-LT" dirty="0" smtClean="0">
                <a:latin typeface="Times New Roman" panose="02020603050405020304" pitchFamily="18" charset="0"/>
                <a:cs typeface="Times New Roman" panose="02020603050405020304" pitchFamily="18" charset="0"/>
              </a:rPr>
              <a:t>    </a:t>
            </a:r>
            <a:r>
              <a:rPr lang="lt-LT" altLang="lt-LT" sz="3600" dirty="0" smtClean="0">
                <a:latin typeface="Times New Roman" panose="02020603050405020304" pitchFamily="18" charset="0"/>
                <a:cs typeface="Times New Roman" panose="02020603050405020304" pitchFamily="18" charset="0"/>
              </a:rPr>
              <a:t>Lapkričio 30 </a:t>
            </a:r>
            <a:r>
              <a:rPr lang="lt-LT" altLang="lt-LT" sz="3600" dirty="0" smtClean="0">
                <a:latin typeface="Times New Roman" panose="02020603050405020304" pitchFamily="18" charset="0"/>
                <a:cs typeface="Times New Roman" panose="02020603050405020304" pitchFamily="18" charset="0"/>
              </a:rPr>
              <a:t>d.  -  Š</a:t>
            </a:r>
            <a:r>
              <a:rPr lang="lt-LT" sz="3600" dirty="0" smtClean="0">
                <a:latin typeface="Times New Roman" panose="02020603050405020304" pitchFamily="18" charset="0"/>
                <a:cs typeface="Times New Roman" panose="02020603050405020304" pitchFamily="18" charset="0"/>
              </a:rPr>
              <a:t>v</a:t>
            </a:r>
            <a:r>
              <a:rPr lang="lt-LT" sz="3600" dirty="0">
                <a:latin typeface="Times New Roman" panose="02020603050405020304" pitchFamily="18" charset="0"/>
                <a:cs typeface="Times New Roman" panose="02020603050405020304" pitchFamily="18" charset="0"/>
              </a:rPr>
              <a:t>. apaštalo Andriejaus šventė</a:t>
            </a:r>
            <a:r>
              <a:rPr lang="lt-LT" sz="3600" dirty="0"/>
              <a:t>.</a:t>
            </a:r>
            <a:endParaRPr lang="lt-LT" altLang="lt-LT" sz="3600" dirty="0" smtClean="0">
              <a:latin typeface="Times New Roman" panose="02020603050405020304" pitchFamily="18" charset="0"/>
              <a:cs typeface="Times New Roman" panose="02020603050405020304" pitchFamily="18" charset="0"/>
            </a:endParaRPr>
          </a:p>
          <a:p>
            <a:pPr eaLnBrk="1" hangingPunct="1">
              <a:buFontTx/>
              <a:buNone/>
            </a:pPr>
            <a:r>
              <a:rPr lang="lt-LT" altLang="lt-LT" sz="3600" dirty="0" smtClean="0">
                <a:latin typeface="Times New Roman" panose="02020603050405020304" pitchFamily="18" charset="0"/>
                <a:cs typeface="Times New Roman" panose="02020603050405020304" pitchFamily="18" charset="0"/>
              </a:rPr>
              <a:t>  </a:t>
            </a:r>
            <a:r>
              <a:rPr lang="lt-LT" altLang="lt-LT" sz="3600" dirty="0" smtClean="0">
                <a:latin typeface="Times New Roman" panose="02020603050405020304" pitchFamily="18" charset="0"/>
                <a:cs typeface="Times New Roman" panose="02020603050405020304" pitchFamily="18" charset="0"/>
              </a:rPr>
              <a:t>Gruodžio </a:t>
            </a:r>
            <a:r>
              <a:rPr lang="lt-LT" altLang="lt-LT" sz="3600" dirty="0" smtClean="0">
                <a:latin typeface="Times New Roman" panose="02020603050405020304" pitchFamily="18" charset="0"/>
                <a:cs typeface="Times New Roman" panose="02020603050405020304" pitchFamily="18" charset="0"/>
              </a:rPr>
              <a:t>24 </a:t>
            </a:r>
            <a:r>
              <a:rPr lang="lt-LT" altLang="lt-LT" sz="3600" dirty="0" smtClean="0">
                <a:latin typeface="Times New Roman" panose="02020603050405020304" pitchFamily="18" charset="0"/>
                <a:cs typeface="Times New Roman" panose="02020603050405020304" pitchFamily="18" charset="0"/>
              </a:rPr>
              <a:t>d.  </a:t>
            </a:r>
            <a:r>
              <a:rPr lang="lt-LT" altLang="lt-LT" sz="3600" dirty="0" smtClean="0">
                <a:latin typeface="Times New Roman" panose="02020603050405020304" pitchFamily="18" charset="0"/>
                <a:cs typeface="Times New Roman" panose="02020603050405020304" pitchFamily="18" charset="0"/>
              </a:rPr>
              <a:t>- Kūčios</a:t>
            </a:r>
          </a:p>
          <a:p>
            <a:pPr eaLnBrk="1" hangingPunct="1">
              <a:buFontTx/>
              <a:buNone/>
            </a:pPr>
            <a:r>
              <a:rPr lang="lt-LT" altLang="lt-LT" sz="3600" dirty="0" smtClean="0">
                <a:latin typeface="Times New Roman" panose="02020603050405020304" pitchFamily="18" charset="0"/>
                <a:cs typeface="Times New Roman" panose="02020603050405020304" pitchFamily="18" charset="0"/>
              </a:rPr>
              <a:t>  </a:t>
            </a:r>
            <a:r>
              <a:rPr lang="lt-LT" altLang="lt-LT" sz="3600" dirty="0" smtClean="0">
                <a:latin typeface="Times New Roman" panose="02020603050405020304" pitchFamily="18" charset="0"/>
                <a:cs typeface="Times New Roman" panose="02020603050405020304" pitchFamily="18" charset="0"/>
              </a:rPr>
              <a:t>Gruodžio 25 d.  </a:t>
            </a:r>
            <a:r>
              <a:rPr lang="lt-LT" altLang="lt-LT" sz="3600" dirty="0" smtClean="0">
                <a:latin typeface="Times New Roman" panose="02020603050405020304" pitchFamily="18" charset="0"/>
                <a:cs typeface="Times New Roman" panose="02020603050405020304" pitchFamily="18" charset="0"/>
              </a:rPr>
              <a:t>- Kalėdos</a:t>
            </a:r>
          </a:p>
          <a:p>
            <a:pPr eaLnBrk="1" hangingPunct="1">
              <a:buFontTx/>
              <a:buNone/>
            </a:pPr>
            <a:r>
              <a:rPr lang="lt-LT" altLang="lt-LT" sz="3600" dirty="0" smtClean="0">
                <a:latin typeface="Times New Roman" panose="02020603050405020304" pitchFamily="18" charset="0"/>
                <a:cs typeface="Times New Roman" panose="02020603050405020304" pitchFamily="18" charset="0"/>
              </a:rPr>
              <a:t>  </a:t>
            </a:r>
            <a:r>
              <a:rPr lang="lt-LT" altLang="lt-LT" sz="3600" dirty="0" smtClean="0">
                <a:latin typeface="Times New Roman" panose="02020603050405020304" pitchFamily="18" charset="0"/>
                <a:cs typeface="Times New Roman" panose="02020603050405020304" pitchFamily="18" charset="0"/>
              </a:rPr>
              <a:t>Gruodžio 31 d.  </a:t>
            </a:r>
            <a:r>
              <a:rPr lang="lt-LT" altLang="lt-LT" sz="3600" dirty="0" smtClean="0">
                <a:latin typeface="Times New Roman" panose="02020603050405020304" pitchFamily="18" charset="0"/>
                <a:cs typeface="Times New Roman" panose="02020603050405020304" pitchFamily="18" charset="0"/>
              </a:rPr>
              <a:t>-</a:t>
            </a:r>
            <a:r>
              <a:rPr lang="lt-LT" altLang="lt-LT" sz="3600" dirty="0" smtClean="0">
                <a:latin typeface="Times New Roman" panose="02020603050405020304" pitchFamily="18" charset="0"/>
                <a:cs typeface="Times New Roman" panose="02020603050405020304" pitchFamily="18" charset="0"/>
              </a:rPr>
              <a:t> Sausio </a:t>
            </a:r>
            <a:r>
              <a:rPr lang="lt-LT" altLang="lt-LT" sz="3600" dirty="0" smtClean="0">
                <a:latin typeface="Times New Roman" panose="02020603050405020304" pitchFamily="18" charset="0"/>
                <a:cs typeface="Times New Roman" panose="02020603050405020304" pitchFamily="18" charset="0"/>
              </a:rPr>
              <a:t>1 </a:t>
            </a:r>
            <a:r>
              <a:rPr lang="lt-LT" altLang="lt-LT" sz="3600" dirty="0" smtClean="0">
                <a:latin typeface="Times New Roman" panose="02020603050405020304" pitchFamily="18" charset="0"/>
                <a:cs typeface="Times New Roman" panose="02020603050405020304" pitchFamily="18" charset="0"/>
              </a:rPr>
              <a:t>d.- </a:t>
            </a:r>
            <a:r>
              <a:rPr lang="lt-LT" altLang="lt-LT" sz="3600" dirty="0" smtClean="0">
                <a:latin typeface="Times New Roman" panose="02020603050405020304" pitchFamily="18" charset="0"/>
                <a:cs typeface="Times New Roman" panose="02020603050405020304" pitchFamily="18" charset="0"/>
              </a:rPr>
              <a:t>Naujieji metai</a:t>
            </a:r>
          </a:p>
          <a:p>
            <a:pPr eaLnBrk="1" hangingPunct="1">
              <a:buFontTx/>
              <a:buNone/>
            </a:pPr>
            <a:r>
              <a:rPr lang="lt-LT" altLang="lt-LT" sz="3600" dirty="0" smtClean="0">
                <a:latin typeface="Times New Roman" panose="02020603050405020304" pitchFamily="18" charset="0"/>
                <a:cs typeface="Times New Roman" panose="02020603050405020304" pitchFamily="18" charset="0"/>
              </a:rPr>
              <a:t>  </a:t>
            </a:r>
            <a:r>
              <a:rPr lang="lt-LT" altLang="lt-LT" sz="3600" dirty="0" smtClean="0">
                <a:latin typeface="Times New Roman" panose="02020603050405020304" pitchFamily="18" charset="0"/>
                <a:cs typeface="Times New Roman" panose="02020603050405020304" pitchFamily="18" charset="0"/>
              </a:rPr>
              <a:t>Sausio </a:t>
            </a:r>
            <a:r>
              <a:rPr lang="lt-LT" altLang="lt-LT" sz="3600" dirty="0" smtClean="0">
                <a:latin typeface="Times New Roman" panose="02020603050405020304" pitchFamily="18" charset="0"/>
                <a:cs typeface="Times New Roman" panose="02020603050405020304" pitchFamily="18" charset="0"/>
              </a:rPr>
              <a:t>6 d. </a:t>
            </a:r>
            <a:r>
              <a:rPr lang="lt-LT" altLang="lt-LT" sz="3600" dirty="0" smtClean="0">
                <a:latin typeface="Times New Roman" panose="02020603050405020304" pitchFamily="18" charset="0"/>
                <a:cs typeface="Times New Roman" panose="02020603050405020304" pitchFamily="18" charset="0"/>
              </a:rPr>
              <a:t>-Trys Karaliai.</a:t>
            </a:r>
            <a:endParaRPr lang="lt-LT" altLang="lt-LT"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737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1"/>
            <a:ext cx="8295167" cy="839971"/>
          </a:xfrm>
        </p:spPr>
        <p:txBody>
          <a:bodyPr>
            <a:normAutofit fontScale="90000"/>
          </a:bodyPr>
          <a:lstStyle/>
          <a:p>
            <a:pPr eaLnBrk="1" hangingPunct="1"/>
            <a:r>
              <a:rPr lang="lt-LT" altLang="lt-LT" b="1" i="1" dirty="0" smtClean="0">
                <a:solidFill>
                  <a:schemeClr val="accent2">
                    <a:lumMod val="50000"/>
                  </a:schemeClr>
                </a:solidFill>
                <a:latin typeface="Times New Roman" panose="02020603050405020304" pitchFamily="18" charset="0"/>
              </a:rPr>
              <a:t>                               </a:t>
            </a:r>
            <a:r>
              <a:rPr lang="en-US" altLang="lt-LT" sz="5400" dirty="0" err="1" smtClean="0">
                <a:solidFill>
                  <a:schemeClr val="accent2">
                    <a:lumMod val="50000"/>
                  </a:schemeClr>
                </a:solidFill>
                <a:latin typeface="Times New Roman" panose="02020603050405020304" pitchFamily="18" charset="0"/>
              </a:rPr>
              <a:t>Kaspinai</a:t>
            </a:r>
            <a:endParaRPr lang="lt-LT" altLang="lt-LT" sz="5400" dirty="0" smtClean="0">
              <a:solidFill>
                <a:schemeClr val="accent2">
                  <a:lumMod val="50000"/>
                </a:schemeClr>
              </a:solidFill>
              <a:latin typeface="Times New Roman" panose="02020603050405020304" pitchFamily="18" charset="0"/>
            </a:endParaRPr>
          </a:p>
        </p:txBody>
      </p:sp>
      <p:pic>
        <p:nvPicPr>
          <p:cNvPr id="19459" name="Picture 4" descr="DSCF12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313058" y="1130822"/>
            <a:ext cx="2413000" cy="1512887"/>
          </a:xfrm>
          <a:noFill/>
        </p:spPr>
      </p:pic>
      <p:pic>
        <p:nvPicPr>
          <p:cNvPr id="19460" name="Picture 6" descr="DSCF12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09" y="1268415"/>
            <a:ext cx="27352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DSCF12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316" y="2913284"/>
            <a:ext cx="28082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DSCF12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4328" y="4695235"/>
            <a:ext cx="28082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DSCF12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7604" y="1223755"/>
            <a:ext cx="3025775" cy="145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DSCF124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1663" y="2913284"/>
            <a:ext cx="30241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42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ams2-1.xx.fbcdn.net/hphotos-xap1/v/t1.0-9/11709559_1164033586955363_8177718454581579262_n.jpg?oh=3af77354fdca8c0cda904ff2b9f8570f&amp;oe=56B7BFF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828" y="708224"/>
            <a:ext cx="2626242" cy="2177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ams2-1.xx.fbcdn.net/hphotos-xpt1/v/t1.0-9/11693992_1164033603622028_5585007372538558612_n.jpg?oh=24b82fee64dd016b119b600048ed6dbe&amp;oe=56C2566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3173" y="584791"/>
            <a:ext cx="2487554" cy="21416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ams2-1.xx.fbcdn.net/hphotos-xap1/v/t1.0-9/11666301_1164033616955360_6678679854855922639_n.jpg?oh=0f3a94a96f004ce5dec5770e1e35b031&amp;oe=56CBD9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716" y="457485"/>
            <a:ext cx="2482212" cy="20881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fbcdn-sphotos-a-a.akamaihd.net/hphotos-ak-xta1/v/t1.0-9/1908111_1164033636955358_8506762265639564898_n.jpg?oh=f631f3e8210d55d80c40c1b639fee57a&amp;oe=56C3ED0F&amp;__gda__=1454879366_b30bc25d68fcc3cb7ffd646a734e2a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051" y="3880883"/>
            <a:ext cx="2563991" cy="22704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ams2-1.xx.fbcdn.net/hphotos-xpa1/v/t1.0-9/11222129_1164033656955356_8463841296367089937_n.jpg?oh=0d5c695e40c133c2a4c8da3f2cf8a01a&amp;oe=56876D0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93" y="3565301"/>
            <a:ext cx="2397528" cy="23129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content-ams2-1.xx.fbcdn.net/hphotos-xat1/v/t1.0-9/11112445_1164033680288687_7450630693363452516_n.jpg?oh=86759d87bb03dd533c1d0cc36c765816&amp;oe=56BEE4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5034" y="3191393"/>
            <a:ext cx="2157486" cy="213348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content-ams2-1.xx.fbcdn.net/hphotos-xpf1/v/t1.0-9/11059978_1164033703622018_557964426344827671_n.jpg?oh=b3648e37eb4a860f7c37eabd4f48225a&amp;oe=56CC66E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8965" y="2878360"/>
            <a:ext cx="2089383" cy="213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15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040129" y="117121"/>
            <a:ext cx="4975664" cy="637953"/>
          </a:xfrm>
        </p:spPr>
        <p:txBody>
          <a:bodyPr>
            <a:normAutofit fontScale="90000"/>
          </a:bodyPr>
          <a:lstStyle/>
          <a:p>
            <a:pPr algn="ctr"/>
            <a:r>
              <a:rPr lang="lt-LT" altLang="lt-LT" sz="4000" dirty="0">
                <a:solidFill>
                  <a:schemeClr val="accent2">
                    <a:lumMod val="50000"/>
                  </a:schemeClr>
                </a:solidFill>
                <a:latin typeface="Times New Roman" panose="02020603050405020304" pitchFamily="18" charset="0"/>
                <a:cs typeface="Times New Roman" panose="02020603050405020304" pitchFamily="18" charset="0"/>
              </a:rPr>
              <a:t>Rutuliai </a:t>
            </a:r>
            <a:r>
              <a:rPr lang="lt-LT" altLang="lt-LT" sz="4000" dirty="0">
                <a:latin typeface="Lucida Handwriting" panose="03010101010101010101" pitchFamily="66" charset="0"/>
              </a:rPr>
              <a:t/>
            </a:r>
            <a:br>
              <a:rPr lang="lt-LT" altLang="lt-LT" sz="4000" dirty="0">
                <a:latin typeface="Lucida Handwriting" panose="03010101010101010101" pitchFamily="66" charset="0"/>
              </a:rPr>
            </a:br>
            <a:r>
              <a:rPr lang="lt-LT" altLang="lt-LT" sz="4000" dirty="0" smtClean="0">
                <a:latin typeface="Lucida Handwriting" panose="03010101010101010101" pitchFamily="66" charset="0"/>
              </a:rPr>
              <a:t/>
            </a:r>
            <a:br>
              <a:rPr lang="lt-LT" altLang="lt-LT" sz="4000" dirty="0" smtClean="0">
                <a:latin typeface="Lucida Handwriting" panose="03010101010101010101" pitchFamily="66" charset="0"/>
              </a:rPr>
            </a:br>
            <a:r>
              <a:rPr lang="lt-LT" altLang="lt-LT" sz="4000" dirty="0" smtClean="0">
                <a:latin typeface="Times New Roman" panose="02020603050405020304" pitchFamily="18" charset="0"/>
                <a:cs typeface="Times New Roman" panose="02020603050405020304" pitchFamily="18" charset="0"/>
              </a:rPr>
              <a:t> </a:t>
            </a:r>
            <a:endParaRPr lang="lt-LT" altLang="lt-LT" sz="4000" dirty="0">
              <a:latin typeface="Times New Roman" panose="02020603050405020304" pitchFamily="18" charset="0"/>
            </a:endParaRPr>
          </a:p>
        </p:txBody>
      </p:sp>
      <p:pic>
        <p:nvPicPr>
          <p:cNvPr id="48131" name="Picture 6" descr="amal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253" y="4870247"/>
            <a:ext cx="1883883" cy="173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7"/>
          <p:cNvSpPr>
            <a:spLocks noChangeArrowheads="1"/>
          </p:cNvSpPr>
          <p:nvPr/>
        </p:nvSpPr>
        <p:spPr bwMode="auto">
          <a:xfrm>
            <a:off x="0" y="680646"/>
            <a:ext cx="957713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indent="180975" algn="just" eaLnBrk="1" hangingPunct="1"/>
            <a:r>
              <a:rPr lang="lt-LT" altLang="lt-LT" sz="2400" dirty="0">
                <a:latin typeface="Times New Roman" panose="02020603050405020304" pitchFamily="18" charset="0"/>
              </a:rPr>
              <a:t>Rutulys - erdvinis ratas. Lietuvių </a:t>
            </a:r>
            <a:r>
              <a:rPr lang="lt-LT" altLang="lt-LT" sz="2400" dirty="0" smtClean="0">
                <a:latin typeface="Times New Roman" panose="02020603050405020304" pitchFamily="18" charset="0"/>
              </a:rPr>
              <a:t>tautosakoje prilyginamas grūdui </a:t>
            </a:r>
            <a:r>
              <a:rPr lang="lt-LT" altLang="lt-LT" sz="2400" dirty="0">
                <a:latin typeface="Times New Roman" panose="02020603050405020304" pitchFamily="18" charset="0"/>
              </a:rPr>
              <a:t>iš kurio kalasi želmuo, kiaušiniui – gyvybės pradžiai, riešuto kevalui – kuriame glūdi branduolys. Tačiau rutulys nėra pats mėgstamiausias lietuvių ženklas. </a:t>
            </a:r>
            <a:r>
              <a:rPr lang="lt-LT" altLang="lt-LT" sz="2400" dirty="0" smtClean="0">
                <a:latin typeface="Times New Roman" panose="02020603050405020304" pitchFamily="18" charset="0"/>
              </a:rPr>
              <a:t> </a:t>
            </a:r>
            <a:r>
              <a:rPr lang="lt-LT" altLang="lt-LT" sz="2400" dirty="0">
                <a:latin typeface="Times New Roman" panose="02020603050405020304" pitchFamily="18" charset="0"/>
              </a:rPr>
              <a:t>J</a:t>
            </a:r>
            <a:r>
              <a:rPr lang="lt-LT" altLang="lt-LT" sz="2400" dirty="0" smtClean="0">
                <a:latin typeface="Times New Roman" panose="02020603050405020304" pitchFamily="18" charset="0"/>
              </a:rPr>
              <a:t>is </a:t>
            </a:r>
            <a:r>
              <a:rPr lang="lt-LT" altLang="lt-LT" sz="2400" dirty="0">
                <a:latin typeface="Times New Roman" panose="02020603050405020304" pitchFamily="18" charset="0"/>
              </a:rPr>
              <a:t>gan populiarus Rytų ir Amerikietiškoje kultūrose.</a:t>
            </a:r>
          </a:p>
          <a:p>
            <a:pPr indent="180975" algn="just" eaLnBrk="1" hangingPunct="1"/>
            <a:r>
              <a:rPr lang="lt-LT" altLang="lt-LT" sz="2400" dirty="0">
                <a:latin typeface="Times New Roman" panose="02020603050405020304" pitchFamily="18" charset="0"/>
              </a:rPr>
              <a:t>Amerikoje populiarūs rutuliai dekoruoti amalo šakelėmis. Anot ten vyraujančių papročių, </a:t>
            </a:r>
            <a:r>
              <a:rPr lang="en-US" altLang="lt-LT" sz="2400" dirty="0" err="1">
                <a:latin typeface="Times New Roman" panose="02020603050405020304" pitchFamily="18" charset="0"/>
              </a:rPr>
              <a:t>vyras</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tu</a:t>
            </a:r>
            <a:r>
              <a:rPr lang="lt-LT" altLang="lt-LT" sz="2400" dirty="0" err="1">
                <a:latin typeface="Times New Roman" panose="02020603050405020304" pitchFamily="18" charset="0"/>
              </a:rPr>
              <a:t>ri</a:t>
            </a:r>
            <a:r>
              <a:rPr lang="lt-LT" altLang="lt-LT" sz="2400" dirty="0">
                <a:latin typeface="Times New Roman" panose="02020603050405020304" pitchFamily="18" charset="0"/>
              </a:rPr>
              <a:t> </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pabu</a:t>
            </a:r>
            <a:r>
              <a:rPr lang="lt-LT" altLang="lt-LT" sz="2400" dirty="0">
                <a:latin typeface="Times New Roman" panose="02020603050405020304" pitchFamily="18" charset="0"/>
              </a:rPr>
              <a:t>č</a:t>
            </a:r>
            <a:r>
              <a:rPr lang="en-US" altLang="lt-LT" sz="2400" dirty="0" err="1">
                <a:latin typeface="Times New Roman" panose="02020603050405020304" pitchFamily="18" charset="0"/>
              </a:rPr>
              <a:t>iuoti</a:t>
            </a:r>
            <a:r>
              <a:rPr lang="en-US" altLang="lt-LT" sz="2400" dirty="0">
                <a:latin typeface="Times New Roman" panose="02020603050405020304" pitchFamily="18" charset="0"/>
              </a:rPr>
              <a:t> bet </a:t>
            </a:r>
            <a:r>
              <a:rPr lang="en-US" altLang="lt-LT" sz="2400" dirty="0" err="1">
                <a:latin typeface="Times New Roman" panose="02020603050405020304" pitchFamily="18" charset="0"/>
              </a:rPr>
              <a:t>kuri</a:t>
            </a:r>
            <a:r>
              <a:rPr lang="lt-LT" altLang="lt-LT" sz="2400" dirty="0">
                <a:latin typeface="Times New Roman" panose="02020603050405020304" pitchFamily="18" charset="0"/>
              </a:rPr>
              <a:t>ą</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jau</a:t>
            </a:r>
            <a:r>
              <a:rPr lang="lt-LT" altLang="lt-LT" sz="2400" dirty="0" err="1">
                <a:latin typeface="Times New Roman" panose="02020603050405020304" pitchFamily="18" charset="0"/>
              </a:rPr>
              <a:t>ną</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mergin</a:t>
            </a:r>
            <a:r>
              <a:rPr lang="lt-LT" altLang="lt-LT" sz="2400" dirty="0">
                <a:latin typeface="Times New Roman" panose="02020603050405020304" pitchFamily="18" charset="0"/>
              </a:rPr>
              <a:t>ą</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kuri</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nety</a:t>
            </a:r>
            <a:r>
              <a:rPr lang="lt-LT" altLang="lt-LT" sz="2400" dirty="0">
                <a:latin typeface="Times New Roman" panose="02020603050405020304" pitchFamily="18" charset="0"/>
              </a:rPr>
              <a:t>č</a:t>
            </a:r>
            <a:r>
              <a:rPr lang="en-US" altLang="lt-LT" sz="2400" dirty="0" err="1">
                <a:latin typeface="Times New Roman" panose="02020603050405020304" pitchFamily="18" charset="0"/>
              </a:rPr>
              <a:t>ia</a:t>
            </a:r>
            <a:r>
              <a:rPr lang="lt-LT" altLang="lt-LT" sz="2400" dirty="0">
                <a:latin typeface="Times New Roman" panose="02020603050405020304" pitchFamily="18" charset="0"/>
              </a:rPr>
              <a:t>, kartu su juo,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atsidurdavo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kaban</a:t>
            </a:r>
            <a:r>
              <a:rPr lang="lt-LT" altLang="lt-LT" sz="2400" dirty="0">
                <a:latin typeface="Times New Roman" panose="02020603050405020304" pitchFamily="18" charset="0"/>
              </a:rPr>
              <a:t>č</a:t>
            </a:r>
            <a:r>
              <a:rPr lang="en-US" altLang="lt-LT" sz="2400" dirty="0" err="1">
                <a:latin typeface="Times New Roman" panose="02020603050405020304" pitchFamily="18" charset="0"/>
              </a:rPr>
              <a:t>ia</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amalo</a:t>
            </a:r>
            <a:r>
              <a:rPr lang="en-US" altLang="lt-LT" sz="2400" dirty="0">
                <a:latin typeface="Times New Roman" panose="02020603050405020304" pitchFamily="18" charset="0"/>
              </a:rPr>
              <a:t> </a:t>
            </a:r>
            <a:r>
              <a:rPr lang="lt-LT" altLang="lt-LT" sz="2400" dirty="0">
                <a:latin typeface="Times New Roman" panose="02020603050405020304" pitchFamily="18" charset="0"/>
              </a:rPr>
              <a:t>š</a:t>
            </a:r>
            <a:r>
              <a:rPr lang="en-US" altLang="lt-LT" sz="2400" dirty="0" err="1">
                <a:latin typeface="Times New Roman" panose="02020603050405020304" pitchFamily="18" charset="0"/>
              </a:rPr>
              <a:t>akele</a:t>
            </a:r>
            <a:r>
              <a:rPr lang="en-US" altLang="lt-LT" sz="2400" dirty="0">
                <a:latin typeface="Times New Roman" panose="02020603050405020304" pitchFamily="18" charset="0"/>
              </a:rPr>
              <a:t>. </a:t>
            </a:r>
          </a:p>
          <a:p>
            <a:pPr indent="180975" algn="just" eaLnBrk="1" hangingPunct="1"/>
            <a:r>
              <a:rPr lang="en-US" altLang="lt-LT" sz="2400" dirty="0">
                <a:latin typeface="Times New Roman" panose="02020603050405020304" pitchFamily="18" charset="0"/>
              </a:rPr>
              <a:t>Bu</a:t>
            </a:r>
            <a:r>
              <a:rPr lang="lt-LT" altLang="lt-LT" sz="2400" dirty="0" err="1">
                <a:latin typeface="Times New Roman" panose="02020603050405020304" pitchFamily="18" charset="0"/>
              </a:rPr>
              <a:t>či</a:t>
            </a:r>
            <a:r>
              <a:rPr lang="en-US" altLang="lt-LT" sz="2400" dirty="0" err="1">
                <a:latin typeface="Times New Roman" panose="02020603050405020304" pitchFamily="18" charset="0"/>
              </a:rPr>
              <a:t>avimosi</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amalo</a:t>
            </a:r>
            <a:r>
              <a:rPr lang="en-US" altLang="lt-LT" sz="2400" dirty="0">
                <a:latin typeface="Times New Roman" panose="02020603050405020304" pitchFamily="18" charset="0"/>
              </a:rPr>
              <a:t> </a:t>
            </a:r>
            <a:r>
              <a:rPr lang="lt-LT" altLang="lt-LT" sz="2400" dirty="0">
                <a:latin typeface="Times New Roman" panose="02020603050405020304" pitchFamily="18" charset="0"/>
              </a:rPr>
              <a:t>š</a:t>
            </a:r>
            <a:r>
              <a:rPr lang="en-US" altLang="lt-LT" sz="2400" dirty="0" err="1">
                <a:latin typeface="Times New Roman" panose="02020603050405020304" pitchFamily="18" charset="0"/>
              </a:rPr>
              <a:t>akele</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paprotys</a:t>
            </a:r>
            <a:r>
              <a:rPr lang="en-US" altLang="lt-LT" sz="2400" dirty="0">
                <a:latin typeface="Times New Roman" panose="02020603050405020304" pitchFamily="18" charset="0"/>
              </a:rPr>
              <a:t> </a:t>
            </a:r>
            <a:r>
              <a:rPr lang="lt-LT" altLang="lt-LT" sz="2400" dirty="0">
                <a:latin typeface="Times New Roman" panose="02020603050405020304" pitchFamily="18" charset="0"/>
              </a:rPr>
              <a:t>jau </a:t>
            </a:r>
            <a:r>
              <a:rPr lang="en-US" altLang="lt-LT" sz="2400" dirty="0" err="1">
                <a:latin typeface="Times New Roman" panose="02020603050405020304" pitchFamily="18" charset="0"/>
              </a:rPr>
              <a:t>gali</a:t>
            </a:r>
            <a:r>
              <a:rPr lang="en-US" altLang="lt-LT" sz="2400" dirty="0">
                <a:latin typeface="Times New Roman" panose="02020603050405020304" pitchFamily="18" charset="0"/>
              </a:rPr>
              <a:t> b</a:t>
            </a:r>
            <a:r>
              <a:rPr lang="lt-LT" altLang="lt-LT" sz="2400" dirty="0">
                <a:latin typeface="Times New Roman" panose="02020603050405020304" pitchFamily="18" charset="0"/>
              </a:rPr>
              <a:t>ū</a:t>
            </a:r>
            <a:r>
              <a:rPr lang="en-US" altLang="lt-LT" sz="2400" dirty="0" err="1">
                <a:latin typeface="Times New Roman" panose="02020603050405020304" pitchFamily="18" charset="0"/>
              </a:rPr>
              <a:t>ti</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pastebimas</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daugelyje</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Europos</a:t>
            </a:r>
            <a:r>
              <a:rPr lang="en-US" altLang="lt-LT" sz="2400" dirty="0">
                <a:latin typeface="Times New Roman" panose="02020603050405020304" pitchFamily="18" charset="0"/>
              </a:rPr>
              <a:t> </a:t>
            </a:r>
            <a:r>
              <a:rPr lang="lt-LT" altLang="lt-LT" sz="2400" dirty="0">
                <a:latin typeface="Times New Roman" panose="02020603050405020304" pitchFamily="18" charset="0"/>
              </a:rPr>
              <a:t>š</a:t>
            </a:r>
            <a:r>
              <a:rPr lang="en-US" altLang="lt-LT" sz="2400" dirty="0" err="1">
                <a:latin typeface="Times New Roman" panose="02020603050405020304" pitchFamily="18" charset="0"/>
              </a:rPr>
              <a:t>aliu</a:t>
            </a:r>
            <a:r>
              <a:rPr lang="lt-LT" altLang="lt-LT" sz="2400" dirty="0" smtClean="0">
                <a:latin typeface="Times New Roman" panose="02020603050405020304" pitchFamily="18" charset="0"/>
              </a:rPr>
              <a:t>. Į</a:t>
            </a:r>
            <a:r>
              <a:rPr lang="en-US" altLang="lt-LT" sz="2400" dirty="0" err="1" smtClean="0">
                <a:latin typeface="Times New Roman" panose="02020603050405020304" pitchFamily="18" charset="0"/>
              </a:rPr>
              <a:t>simyl</a:t>
            </a:r>
            <a:r>
              <a:rPr lang="lt-LT" altLang="lt-LT" sz="2400" dirty="0">
                <a:latin typeface="Times New Roman" panose="02020603050405020304" pitchFamily="18" charset="0"/>
              </a:rPr>
              <a:t>ė</a:t>
            </a:r>
            <a:r>
              <a:rPr lang="en-US" altLang="lt-LT" sz="2400" dirty="0" err="1">
                <a:latin typeface="Times New Roman" panose="02020603050405020304" pitchFamily="18" charset="0"/>
              </a:rPr>
              <a:t>jusi</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pora</a:t>
            </a:r>
            <a:r>
              <a:rPr lang="en-US" altLang="lt-LT" sz="2400" dirty="0">
                <a:latin typeface="Times New Roman" panose="02020603050405020304" pitchFamily="18" charset="0"/>
              </a:rPr>
              <a:t> </a:t>
            </a:r>
            <a:r>
              <a:rPr lang="en-US" altLang="lt-LT" sz="2400" dirty="0" err="1" smtClean="0">
                <a:latin typeface="Times New Roman" panose="02020603050405020304" pitchFamily="18" charset="0"/>
              </a:rPr>
              <a:t>apsikei</a:t>
            </a:r>
            <a:r>
              <a:rPr lang="lt-LT" altLang="lt-LT" sz="2400" dirty="0" smtClean="0">
                <a:latin typeface="Times New Roman" panose="02020603050405020304" pitchFamily="18" charset="0"/>
              </a:rPr>
              <a:t>tusi</a:t>
            </a:r>
            <a:r>
              <a:rPr lang="en-US" altLang="lt-LT" sz="2400" dirty="0" smtClean="0">
                <a:latin typeface="Times New Roman" panose="02020603050405020304" pitchFamily="18" charset="0"/>
              </a:rPr>
              <a:t> </a:t>
            </a:r>
            <a:r>
              <a:rPr lang="en-US" altLang="lt-LT" sz="2400" dirty="0" err="1">
                <a:latin typeface="Times New Roman" panose="02020603050405020304" pitchFamily="18" charset="0"/>
              </a:rPr>
              <a:t>bu</a:t>
            </a:r>
            <a:r>
              <a:rPr lang="lt-LT" altLang="lt-LT" sz="2400" dirty="0">
                <a:latin typeface="Times New Roman" panose="02020603050405020304" pitchFamily="18" charset="0"/>
              </a:rPr>
              <a:t>č</a:t>
            </a:r>
            <a:r>
              <a:rPr lang="en-US" altLang="lt-LT" sz="2400" dirty="0" err="1">
                <a:latin typeface="Times New Roman" panose="02020603050405020304" pitchFamily="18" charset="0"/>
              </a:rPr>
              <a:t>iniais</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amalo</a:t>
            </a:r>
            <a:r>
              <a:rPr lang="en-US" altLang="lt-LT" sz="2400" dirty="0">
                <a:latin typeface="Times New Roman" panose="02020603050405020304" pitchFamily="18" charset="0"/>
              </a:rPr>
              <a:t> </a:t>
            </a:r>
            <a:r>
              <a:rPr lang="lt-LT" altLang="lt-LT" sz="2400" dirty="0">
                <a:latin typeface="Times New Roman" panose="02020603050405020304" pitchFamily="18" charset="0"/>
              </a:rPr>
              <a:t>š</a:t>
            </a:r>
            <a:r>
              <a:rPr lang="en-US" altLang="lt-LT" sz="2400" dirty="0" err="1">
                <a:latin typeface="Times New Roman" panose="02020603050405020304" pitchFamily="18" charset="0"/>
              </a:rPr>
              <a:t>alele</a:t>
            </a:r>
            <a:r>
              <a:rPr lang="en-US" altLang="lt-LT" sz="2400" dirty="0">
                <a:latin typeface="Times New Roman" panose="02020603050405020304" pitchFamily="18" charset="0"/>
              </a:rPr>
              <a:t>, </a:t>
            </a:r>
            <a:r>
              <a:rPr lang="lt-LT" altLang="lt-LT" sz="2400" dirty="0" smtClean="0">
                <a:latin typeface="Times New Roman" panose="02020603050405020304" pitchFamily="18" charset="0"/>
              </a:rPr>
              <a:t>suprantama</a:t>
            </a:r>
            <a:r>
              <a:rPr lang="en-US" altLang="lt-LT" sz="2400" dirty="0" smtClean="0">
                <a:latin typeface="Times New Roman" panose="02020603050405020304" pitchFamily="18" charset="0"/>
              </a:rPr>
              <a:t> </a:t>
            </a:r>
            <a:r>
              <a:rPr lang="en-US" altLang="lt-LT" sz="2400" dirty="0" err="1">
                <a:latin typeface="Times New Roman" panose="02020603050405020304" pitchFamily="18" charset="0"/>
              </a:rPr>
              <a:t>kaip</a:t>
            </a:r>
            <a:r>
              <a:rPr lang="en-US" altLang="lt-LT" sz="2400" dirty="0">
                <a:latin typeface="Times New Roman" panose="02020603050405020304" pitchFamily="18" charset="0"/>
              </a:rPr>
              <a:t> pa</a:t>
            </a:r>
            <a:r>
              <a:rPr lang="lt-LT" altLang="lt-LT" sz="2400" dirty="0">
                <a:latin typeface="Times New Roman" panose="02020603050405020304" pitchFamily="18" charset="0"/>
              </a:rPr>
              <a:t>ž</a:t>
            </a:r>
            <a:r>
              <a:rPr lang="en-US" altLang="lt-LT" sz="2400" dirty="0" err="1">
                <a:latin typeface="Times New Roman" panose="02020603050405020304" pitchFamily="18" charset="0"/>
              </a:rPr>
              <a:t>adas</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vesti</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arba</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prana</a:t>
            </a:r>
            <a:r>
              <a:rPr lang="lt-LT" altLang="lt-LT" sz="2400" dirty="0">
                <a:latin typeface="Times New Roman" panose="02020603050405020304" pitchFamily="18" charset="0"/>
              </a:rPr>
              <a:t>š</a:t>
            </a:r>
            <a:r>
              <a:rPr lang="en-US" altLang="lt-LT" sz="2400" dirty="0" err="1">
                <a:latin typeface="Times New Roman" panose="02020603050405020304" pitchFamily="18" charset="0"/>
              </a:rPr>
              <a:t>avimas</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laimingo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bei</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ilgo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gyvenimo</a:t>
            </a:r>
            <a:r>
              <a:rPr lang="en-US" altLang="lt-LT" sz="2400" dirty="0" smtClean="0">
                <a:latin typeface="Times New Roman" panose="02020603050405020304" pitchFamily="18" charset="0"/>
              </a:rPr>
              <a:t>.</a:t>
            </a:r>
            <a:endParaRPr lang="lt-LT" altLang="lt-LT" sz="2000" dirty="0">
              <a:solidFill>
                <a:schemeClr val="tx2"/>
              </a:solidFill>
              <a:latin typeface="Times New Roman" panose="02020603050405020304" pitchFamily="18" charset="0"/>
            </a:endParaRPr>
          </a:p>
        </p:txBody>
      </p:sp>
      <p:pic>
        <p:nvPicPr>
          <p:cNvPr id="48133" name="Picture 8" descr="k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945" y="4870247"/>
            <a:ext cx="2058025" cy="18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ricrobltd_1857_23377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460" y="4958060"/>
            <a:ext cx="2066262" cy="173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1" descr="Kissingball-la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963" y="4870247"/>
            <a:ext cx="2040332" cy="191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30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53"/>
          <p:cNvGrpSpPr>
            <a:grpSpLocks/>
          </p:cNvGrpSpPr>
          <p:nvPr/>
        </p:nvGrpSpPr>
        <p:grpSpPr bwMode="auto">
          <a:xfrm>
            <a:off x="508002" y="3130551"/>
            <a:ext cx="3429000" cy="3114675"/>
            <a:chOff x="748" y="254"/>
            <a:chExt cx="2160" cy="1962"/>
          </a:xfrm>
        </p:grpSpPr>
        <p:grpSp>
          <p:nvGrpSpPr>
            <p:cNvPr id="50208" name="Group 29"/>
            <p:cNvGrpSpPr>
              <a:grpSpLocks/>
            </p:cNvGrpSpPr>
            <p:nvPr/>
          </p:nvGrpSpPr>
          <p:grpSpPr bwMode="auto">
            <a:xfrm>
              <a:off x="748" y="300"/>
              <a:ext cx="1951" cy="1905"/>
              <a:chOff x="748" y="300"/>
              <a:chExt cx="1951" cy="1905"/>
            </a:xfrm>
          </p:grpSpPr>
          <p:grpSp>
            <p:nvGrpSpPr>
              <p:cNvPr id="50225" name="Group 25"/>
              <p:cNvGrpSpPr>
                <a:grpSpLocks/>
              </p:cNvGrpSpPr>
              <p:nvPr/>
            </p:nvGrpSpPr>
            <p:grpSpPr bwMode="auto">
              <a:xfrm>
                <a:off x="748" y="845"/>
                <a:ext cx="1951" cy="726"/>
                <a:chOff x="884" y="1071"/>
                <a:chExt cx="1905" cy="545"/>
              </a:xfrm>
            </p:grpSpPr>
            <p:sp>
              <p:nvSpPr>
                <p:cNvPr id="50229" name="AutoShape 14"/>
                <p:cNvSpPr>
                  <a:spLocks noChangeArrowheads="1"/>
                </p:cNvSpPr>
                <p:nvPr/>
              </p:nvSpPr>
              <p:spPr bwMode="auto">
                <a:xfrm>
                  <a:off x="884" y="1071"/>
                  <a:ext cx="1179" cy="545"/>
                </a:xfrm>
                <a:prstGeom prst="chevron">
                  <a:avLst>
                    <a:gd name="adj" fmla="val 54083"/>
                  </a:avLst>
                </a:prstGeom>
                <a:solidFill>
                  <a:srgbClr val="FF0000"/>
                </a:solidFill>
                <a:ln w="9525">
                  <a:solidFill>
                    <a:srgbClr val="FF0000"/>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sp>
              <p:nvSpPr>
                <p:cNvPr id="50230" name="AutoShape 15"/>
                <p:cNvSpPr>
                  <a:spLocks noChangeArrowheads="1"/>
                </p:cNvSpPr>
                <p:nvPr/>
              </p:nvSpPr>
              <p:spPr bwMode="auto">
                <a:xfrm rot="10800000">
                  <a:off x="1474" y="1071"/>
                  <a:ext cx="1315" cy="544"/>
                </a:xfrm>
                <a:prstGeom prst="chevron">
                  <a:avLst>
                    <a:gd name="adj" fmla="val 60432"/>
                  </a:avLst>
                </a:prstGeom>
                <a:solidFill>
                  <a:srgbClr val="FF0000"/>
                </a:solidFill>
                <a:ln w="9525">
                  <a:solidFill>
                    <a:srgbClr val="FF0000"/>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grpSp>
          <p:grpSp>
            <p:nvGrpSpPr>
              <p:cNvPr id="50226" name="Group 26"/>
              <p:cNvGrpSpPr>
                <a:grpSpLocks/>
              </p:cNvGrpSpPr>
              <p:nvPr/>
            </p:nvGrpSpPr>
            <p:grpSpPr bwMode="auto">
              <a:xfrm rot="5400000">
                <a:off x="794" y="889"/>
                <a:ext cx="1905" cy="727"/>
                <a:chOff x="884" y="1071"/>
                <a:chExt cx="1905" cy="545"/>
              </a:xfrm>
            </p:grpSpPr>
            <p:sp>
              <p:nvSpPr>
                <p:cNvPr id="50227" name="AutoShape 27"/>
                <p:cNvSpPr>
                  <a:spLocks noChangeArrowheads="1"/>
                </p:cNvSpPr>
                <p:nvPr/>
              </p:nvSpPr>
              <p:spPr bwMode="auto">
                <a:xfrm>
                  <a:off x="884" y="1071"/>
                  <a:ext cx="1179" cy="545"/>
                </a:xfrm>
                <a:prstGeom prst="chevron">
                  <a:avLst>
                    <a:gd name="adj" fmla="val 54083"/>
                  </a:avLst>
                </a:prstGeom>
                <a:solidFill>
                  <a:srgbClr val="FF0000"/>
                </a:solidFill>
                <a:ln w="9525">
                  <a:solidFill>
                    <a:srgbClr val="FF0000"/>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sp>
              <p:nvSpPr>
                <p:cNvPr id="50228" name="AutoShape 28"/>
                <p:cNvSpPr>
                  <a:spLocks noChangeArrowheads="1"/>
                </p:cNvSpPr>
                <p:nvPr/>
              </p:nvSpPr>
              <p:spPr bwMode="auto">
                <a:xfrm rot="10800000">
                  <a:off x="1474" y="1071"/>
                  <a:ext cx="1315" cy="544"/>
                </a:xfrm>
                <a:prstGeom prst="chevron">
                  <a:avLst>
                    <a:gd name="adj" fmla="val 60432"/>
                  </a:avLst>
                </a:prstGeom>
                <a:solidFill>
                  <a:srgbClr val="FF0000"/>
                </a:solidFill>
                <a:ln w="9525">
                  <a:solidFill>
                    <a:srgbClr val="FF0000"/>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grpSp>
        </p:grpSp>
        <p:sp>
          <p:nvSpPr>
            <p:cNvPr id="50209" name="Line 37"/>
            <p:cNvSpPr>
              <a:spLocks noChangeShapeType="1"/>
            </p:cNvSpPr>
            <p:nvPr/>
          </p:nvSpPr>
          <p:spPr bwMode="auto">
            <a:xfrm flipV="1">
              <a:off x="1383" y="346"/>
              <a:ext cx="0" cy="181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0" name="Line 38"/>
            <p:cNvSpPr>
              <a:spLocks noChangeShapeType="1"/>
            </p:cNvSpPr>
            <p:nvPr/>
          </p:nvSpPr>
          <p:spPr bwMode="auto">
            <a:xfrm>
              <a:off x="1383" y="300"/>
              <a:ext cx="1316" cy="127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1" name="Line 39"/>
            <p:cNvSpPr>
              <a:spLocks noChangeShapeType="1"/>
            </p:cNvSpPr>
            <p:nvPr/>
          </p:nvSpPr>
          <p:spPr bwMode="auto">
            <a:xfrm flipH="1">
              <a:off x="748" y="1570"/>
              <a:ext cx="195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2" name="Line 40"/>
            <p:cNvSpPr>
              <a:spLocks noChangeShapeType="1"/>
            </p:cNvSpPr>
            <p:nvPr/>
          </p:nvSpPr>
          <p:spPr bwMode="auto">
            <a:xfrm flipV="1">
              <a:off x="793" y="300"/>
              <a:ext cx="1316" cy="1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3" name="Line 41"/>
            <p:cNvSpPr>
              <a:spLocks noChangeShapeType="1"/>
            </p:cNvSpPr>
            <p:nvPr/>
          </p:nvSpPr>
          <p:spPr bwMode="auto">
            <a:xfrm>
              <a:off x="2109" y="346"/>
              <a:ext cx="0" cy="181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4" name="Line 42"/>
            <p:cNvSpPr>
              <a:spLocks noChangeShapeType="1"/>
            </p:cNvSpPr>
            <p:nvPr/>
          </p:nvSpPr>
          <p:spPr bwMode="auto">
            <a:xfrm flipH="1" flipV="1">
              <a:off x="748" y="845"/>
              <a:ext cx="1361" cy="13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5" name="Line 43"/>
            <p:cNvSpPr>
              <a:spLocks noChangeShapeType="1"/>
            </p:cNvSpPr>
            <p:nvPr/>
          </p:nvSpPr>
          <p:spPr bwMode="auto">
            <a:xfrm>
              <a:off x="793" y="845"/>
              <a:ext cx="190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6" name="Line 44"/>
            <p:cNvSpPr>
              <a:spLocks noChangeShapeType="1"/>
            </p:cNvSpPr>
            <p:nvPr/>
          </p:nvSpPr>
          <p:spPr bwMode="auto">
            <a:xfrm flipH="1">
              <a:off x="1383" y="845"/>
              <a:ext cx="1270" cy="13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17" name="Text Box 45"/>
            <p:cNvSpPr txBox="1">
              <a:spLocks noChangeArrowheads="1"/>
            </p:cNvSpPr>
            <p:nvPr/>
          </p:nvSpPr>
          <p:spPr bwMode="auto">
            <a:xfrm>
              <a:off x="1234" y="1842"/>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1.</a:t>
              </a:r>
            </a:p>
          </p:txBody>
        </p:sp>
        <p:sp>
          <p:nvSpPr>
            <p:cNvPr id="50218" name="Text Box 46"/>
            <p:cNvSpPr txBox="1">
              <a:spLocks noChangeArrowheads="1"/>
            </p:cNvSpPr>
            <p:nvPr/>
          </p:nvSpPr>
          <p:spPr bwMode="auto">
            <a:xfrm>
              <a:off x="1552" y="254"/>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2.</a:t>
              </a:r>
            </a:p>
          </p:txBody>
        </p:sp>
        <p:sp>
          <p:nvSpPr>
            <p:cNvPr id="50219" name="Text Box 47"/>
            <p:cNvSpPr txBox="1">
              <a:spLocks noChangeArrowheads="1"/>
            </p:cNvSpPr>
            <p:nvPr/>
          </p:nvSpPr>
          <p:spPr bwMode="auto">
            <a:xfrm>
              <a:off x="2278" y="1615"/>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3.</a:t>
              </a:r>
            </a:p>
          </p:txBody>
        </p:sp>
        <p:sp>
          <p:nvSpPr>
            <p:cNvPr id="50220" name="Text Box 48"/>
            <p:cNvSpPr txBox="1">
              <a:spLocks noChangeArrowheads="1"/>
            </p:cNvSpPr>
            <p:nvPr/>
          </p:nvSpPr>
          <p:spPr bwMode="auto">
            <a:xfrm>
              <a:off x="781" y="1252"/>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4.</a:t>
              </a:r>
            </a:p>
          </p:txBody>
        </p:sp>
        <p:sp>
          <p:nvSpPr>
            <p:cNvPr id="50221" name="Text Box 49"/>
            <p:cNvSpPr txBox="1">
              <a:spLocks noChangeArrowheads="1"/>
            </p:cNvSpPr>
            <p:nvPr/>
          </p:nvSpPr>
          <p:spPr bwMode="auto">
            <a:xfrm>
              <a:off x="2154" y="572"/>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5.</a:t>
              </a:r>
            </a:p>
          </p:txBody>
        </p:sp>
        <p:sp>
          <p:nvSpPr>
            <p:cNvPr id="50222" name="Text Box 50"/>
            <p:cNvSpPr txBox="1">
              <a:spLocks noChangeArrowheads="1"/>
            </p:cNvSpPr>
            <p:nvPr/>
          </p:nvSpPr>
          <p:spPr bwMode="auto">
            <a:xfrm>
              <a:off x="1655" y="2024"/>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6.</a:t>
              </a:r>
            </a:p>
          </p:txBody>
        </p:sp>
        <p:sp>
          <p:nvSpPr>
            <p:cNvPr id="50223" name="Text Box 51"/>
            <p:cNvSpPr txBox="1">
              <a:spLocks noChangeArrowheads="1"/>
            </p:cNvSpPr>
            <p:nvPr/>
          </p:nvSpPr>
          <p:spPr bwMode="auto">
            <a:xfrm>
              <a:off x="1008" y="617"/>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7.</a:t>
              </a:r>
            </a:p>
          </p:txBody>
        </p:sp>
        <p:sp>
          <p:nvSpPr>
            <p:cNvPr id="50224" name="Text Box 52"/>
            <p:cNvSpPr txBox="1">
              <a:spLocks noChangeArrowheads="1"/>
            </p:cNvSpPr>
            <p:nvPr/>
          </p:nvSpPr>
          <p:spPr bwMode="auto">
            <a:xfrm>
              <a:off x="2699" y="1026"/>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8.</a:t>
              </a:r>
            </a:p>
          </p:txBody>
        </p:sp>
      </p:grpSp>
      <p:grpSp>
        <p:nvGrpSpPr>
          <p:cNvPr id="50179" name="Group 64"/>
          <p:cNvGrpSpPr>
            <a:grpSpLocks/>
          </p:cNvGrpSpPr>
          <p:nvPr/>
        </p:nvGrpSpPr>
        <p:grpSpPr bwMode="auto">
          <a:xfrm>
            <a:off x="6723063" y="3059299"/>
            <a:ext cx="3168650" cy="3095625"/>
            <a:chOff x="3379" y="845"/>
            <a:chExt cx="1996" cy="1950"/>
          </a:xfrm>
        </p:grpSpPr>
        <p:sp>
          <p:nvSpPr>
            <p:cNvPr id="30726" name="AutoShape 6"/>
            <p:cNvSpPr>
              <a:spLocks noChangeArrowheads="1"/>
            </p:cNvSpPr>
            <p:nvPr/>
          </p:nvSpPr>
          <p:spPr bwMode="auto">
            <a:xfrm>
              <a:off x="3424" y="890"/>
              <a:ext cx="1951" cy="1846"/>
            </a:xfrm>
            <a:prstGeom prst="star5">
              <a:avLst/>
            </a:prstGeom>
            <a:solidFill>
              <a:srgbClr val="FFFF00"/>
            </a:solidFill>
            <a:ln w="9525">
              <a:solidFill>
                <a:srgbClr val="FFFF00"/>
              </a:solidFill>
              <a:miter lim="800000"/>
              <a:headEnd/>
              <a:tailEnd/>
            </a:ln>
            <a:effectLst/>
          </p:spPr>
          <p:txBody>
            <a:bodyPr wrap="none" anchor="ctr"/>
            <a:lstStyle/>
            <a:p>
              <a:pPr>
                <a:defRPr/>
              </a:pPr>
              <a:endParaRPr lang="lt-LT">
                <a:latin typeface="Arial" charset="0"/>
              </a:endParaRPr>
            </a:p>
          </p:txBody>
        </p:sp>
        <p:sp>
          <p:nvSpPr>
            <p:cNvPr id="50198" name="Line 54"/>
            <p:cNvSpPr>
              <a:spLocks noChangeShapeType="1"/>
            </p:cNvSpPr>
            <p:nvPr/>
          </p:nvSpPr>
          <p:spPr bwMode="auto">
            <a:xfrm flipV="1">
              <a:off x="3833" y="845"/>
              <a:ext cx="589" cy="185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199" name="Line 55"/>
            <p:cNvSpPr>
              <a:spLocks noChangeShapeType="1"/>
            </p:cNvSpPr>
            <p:nvPr/>
          </p:nvSpPr>
          <p:spPr bwMode="auto">
            <a:xfrm>
              <a:off x="4422" y="890"/>
              <a:ext cx="590" cy="190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00" name="Line 56"/>
            <p:cNvSpPr>
              <a:spLocks noChangeShapeType="1"/>
            </p:cNvSpPr>
            <p:nvPr/>
          </p:nvSpPr>
          <p:spPr bwMode="auto">
            <a:xfrm flipH="1" flipV="1">
              <a:off x="3379" y="1570"/>
              <a:ext cx="1633" cy="11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01" name="Line 57"/>
            <p:cNvSpPr>
              <a:spLocks noChangeShapeType="1"/>
            </p:cNvSpPr>
            <p:nvPr/>
          </p:nvSpPr>
          <p:spPr bwMode="auto">
            <a:xfrm>
              <a:off x="3470" y="1570"/>
              <a:ext cx="190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02" name="Line 58"/>
            <p:cNvSpPr>
              <a:spLocks noChangeShapeType="1"/>
            </p:cNvSpPr>
            <p:nvPr/>
          </p:nvSpPr>
          <p:spPr bwMode="auto">
            <a:xfrm flipH="1">
              <a:off x="3833" y="1570"/>
              <a:ext cx="1496" cy="113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203" name="Text Box 59"/>
            <p:cNvSpPr txBox="1">
              <a:spLocks noChangeArrowheads="1"/>
            </p:cNvSpPr>
            <p:nvPr/>
          </p:nvSpPr>
          <p:spPr bwMode="auto">
            <a:xfrm>
              <a:off x="3593" y="2204"/>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1.</a:t>
              </a:r>
            </a:p>
          </p:txBody>
        </p:sp>
        <p:sp>
          <p:nvSpPr>
            <p:cNvPr id="50204" name="Text Box 60"/>
            <p:cNvSpPr txBox="1">
              <a:spLocks noChangeArrowheads="1"/>
            </p:cNvSpPr>
            <p:nvPr/>
          </p:nvSpPr>
          <p:spPr bwMode="auto">
            <a:xfrm>
              <a:off x="4682" y="1252"/>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2.</a:t>
              </a:r>
            </a:p>
          </p:txBody>
        </p:sp>
        <p:sp>
          <p:nvSpPr>
            <p:cNvPr id="50205" name="Text Box 61"/>
            <p:cNvSpPr txBox="1">
              <a:spLocks noChangeArrowheads="1"/>
            </p:cNvSpPr>
            <p:nvPr/>
          </p:nvSpPr>
          <p:spPr bwMode="auto">
            <a:xfrm>
              <a:off x="4500" y="2477"/>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3.</a:t>
              </a:r>
            </a:p>
          </p:txBody>
        </p:sp>
        <p:sp>
          <p:nvSpPr>
            <p:cNvPr id="50206" name="Text Box 62"/>
            <p:cNvSpPr txBox="1">
              <a:spLocks noChangeArrowheads="1"/>
            </p:cNvSpPr>
            <p:nvPr/>
          </p:nvSpPr>
          <p:spPr bwMode="auto">
            <a:xfrm>
              <a:off x="3638" y="1297"/>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4.</a:t>
              </a:r>
            </a:p>
          </p:txBody>
        </p:sp>
        <p:sp>
          <p:nvSpPr>
            <p:cNvPr id="50207" name="Text Box 63"/>
            <p:cNvSpPr txBox="1">
              <a:spLocks noChangeArrowheads="1"/>
            </p:cNvSpPr>
            <p:nvPr/>
          </p:nvSpPr>
          <p:spPr bwMode="auto">
            <a:xfrm>
              <a:off x="4954" y="1932"/>
              <a:ext cx="2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a:t>5.</a:t>
              </a:r>
            </a:p>
          </p:txBody>
        </p:sp>
      </p:grpSp>
      <p:sp>
        <p:nvSpPr>
          <p:cNvPr id="50180" name="Rectangle 65"/>
          <p:cNvSpPr>
            <a:spLocks noGrp="1" noChangeArrowheads="1"/>
          </p:cNvSpPr>
          <p:nvPr>
            <p:ph type="title"/>
          </p:nvPr>
        </p:nvSpPr>
        <p:spPr>
          <a:xfrm>
            <a:off x="293689" y="257759"/>
            <a:ext cx="8501855" cy="1018888"/>
          </a:xfrm>
        </p:spPr>
        <p:txBody>
          <a:bodyPr/>
          <a:lstStyle/>
          <a:p>
            <a:pPr algn="ctr" eaLnBrk="1" hangingPunct="1"/>
            <a:r>
              <a:rPr lang="lt-LT" altLang="lt-LT" sz="5400" dirty="0" smtClean="0">
                <a:solidFill>
                  <a:schemeClr val="accent2">
                    <a:lumMod val="50000"/>
                  </a:schemeClr>
                </a:solidFill>
                <a:latin typeface="Times New Roman" panose="02020603050405020304" pitchFamily="18" charset="0"/>
                <a:cs typeface="Times New Roman" panose="02020603050405020304" pitchFamily="18" charset="0"/>
              </a:rPr>
              <a:t>Žvaigždės</a:t>
            </a:r>
            <a:endParaRPr lang="lt-LT" alt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50181" name="Group 77"/>
          <p:cNvGrpSpPr>
            <a:grpSpLocks/>
          </p:cNvGrpSpPr>
          <p:nvPr/>
        </p:nvGrpSpPr>
        <p:grpSpPr bwMode="auto">
          <a:xfrm>
            <a:off x="3841686" y="3747932"/>
            <a:ext cx="2592387" cy="2736850"/>
            <a:chOff x="1837" y="2341"/>
            <a:chExt cx="1633" cy="1724"/>
          </a:xfrm>
        </p:grpSpPr>
        <p:sp>
          <p:nvSpPr>
            <p:cNvPr id="50187" name="AutoShape 66"/>
            <p:cNvSpPr>
              <a:spLocks noChangeArrowheads="1"/>
            </p:cNvSpPr>
            <p:nvPr/>
          </p:nvSpPr>
          <p:spPr bwMode="auto">
            <a:xfrm>
              <a:off x="1882" y="2432"/>
              <a:ext cx="1542" cy="1270"/>
            </a:xfrm>
            <a:prstGeom prst="flowChartExtract">
              <a:avLst/>
            </a:prstGeom>
            <a:solidFill>
              <a:schemeClr val="accent1"/>
            </a:solidFill>
            <a:ln w="9525">
              <a:solidFill>
                <a:schemeClr val="accent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sp>
          <p:nvSpPr>
            <p:cNvPr id="50188" name="Line 72"/>
            <p:cNvSpPr>
              <a:spLocks noChangeShapeType="1"/>
            </p:cNvSpPr>
            <p:nvPr/>
          </p:nvSpPr>
          <p:spPr bwMode="auto">
            <a:xfrm flipH="1" flipV="1">
              <a:off x="1882" y="2750"/>
              <a:ext cx="771" cy="131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grpSp>
          <p:nvGrpSpPr>
            <p:cNvPr id="50189" name="Group 76"/>
            <p:cNvGrpSpPr>
              <a:grpSpLocks/>
            </p:cNvGrpSpPr>
            <p:nvPr/>
          </p:nvGrpSpPr>
          <p:grpSpPr bwMode="auto">
            <a:xfrm>
              <a:off x="2200" y="2341"/>
              <a:ext cx="1270" cy="1724"/>
              <a:chOff x="2200" y="2341"/>
              <a:chExt cx="1270" cy="1724"/>
            </a:xfrm>
          </p:grpSpPr>
          <p:sp>
            <p:nvSpPr>
              <p:cNvPr id="50195" name="AutoShape 68"/>
              <p:cNvSpPr>
                <a:spLocks noChangeArrowheads="1"/>
              </p:cNvSpPr>
              <p:nvPr/>
            </p:nvSpPr>
            <p:spPr bwMode="auto">
              <a:xfrm rot="3609937">
                <a:off x="2064" y="2477"/>
                <a:ext cx="1542" cy="1270"/>
              </a:xfrm>
              <a:prstGeom prst="flowChartExtract">
                <a:avLst/>
              </a:prstGeom>
              <a:solidFill>
                <a:schemeClr val="accent1"/>
              </a:solidFill>
              <a:ln w="9525">
                <a:solidFill>
                  <a:schemeClr val="accent1"/>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sp>
            <p:nvSpPr>
              <p:cNvPr id="50196" name="Line 74"/>
              <p:cNvSpPr>
                <a:spLocks noChangeShapeType="1"/>
              </p:cNvSpPr>
              <p:nvPr/>
            </p:nvSpPr>
            <p:spPr bwMode="auto">
              <a:xfrm flipH="1">
                <a:off x="2653" y="2795"/>
                <a:ext cx="726" cy="127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grpSp>
        <p:sp>
          <p:nvSpPr>
            <p:cNvPr id="50190" name="Line 69"/>
            <p:cNvSpPr>
              <a:spLocks noChangeShapeType="1"/>
            </p:cNvSpPr>
            <p:nvPr/>
          </p:nvSpPr>
          <p:spPr bwMode="auto">
            <a:xfrm flipV="1">
              <a:off x="1882" y="2432"/>
              <a:ext cx="771" cy="1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grpSp>
          <p:nvGrpSpPr>
            <p:cNvPr id="50191" name="Group 75"/>
            <p:cNvGrpSpPr>
              <a:grpSpLocks/>
            </p:cNvGrpSpPr>
            <p:nvPr/>
          </p:nvGrpSpPr>
          <p:grpSpPr bwMode="auto">
            <a:xfrm>
              <a:off x="1927" y="2478"/>
              <a:ext cx="1497" cy="1179"/>
              <a:chOff x="1927" y="2478"/>
              <a:chExt cx="1497" cy="1179"/>
            </a:xfrm>
          </p:grpSpPr>
          <p:sp>
            <p:nvSpPr>
              <p:cNvPr id="50193" name="Line 70"/>
              <p:cNvSpPr>
                <a:spLocks noChangeShapeType="1"/>
              </p:cNvSpPr>
              <p:nvPr/>
            </p:nvSpPr>
            <p:spPr bwMode="auto">
              <a:xfrm>
                <a:off x="2699" y="2478"/>
                <a:ext cx="725" cy="117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sp>
            <p:nvSpPr>
              <p:cNvPr id="50194" name="Line 73"/>
              <p:cNvSpPr>
                <a:spLocks noChangeShapeType="1"/>
              </p:cNvSpPr>
              <p:nvPr/>
            </p:nvSpPr>
            <p:spPr bwMode="auto">
              <a:xfrm>
                <a:off x="1927" y="2750"/>
                <a:ext cx="1452" cy="4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grpSp>
        <p:sp>
          <p:nvSpPr>
            <p:cNvPr id="50192" name="Line 71"/>
            <p:cNvSpPr>
              <a:spLocks noChangeShapeType="1"/>
            </p:cNvSpPr>
            <p:nvPr/>
          </p:nvSpPr>
          <p:spPr bwMode="auto">
            <a:xfrm flipH="1">
              <a:off x="1837" y="3702"/>
              <a:ext cx="154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lt-LT"/>
            </a:p>
          </p:txBody>
        </p:sp>
      </p:grpSp>
      <p:sp>
        <p:nvSpPr>
          <p:cNvPr id="50183" name="AutoShape 81"/>
          <p:cNvSpPr>
            <a:spLocks noChangeArrowheads="1"/>
          </p:cNvSpPr>
          <p:nvPr/>
        </p:nvSpPr>
        <p:spPr bwMode="auto">
          <a:xfrm>
            <a:off x="5159375" y="2618582"/>
            <a:ext cx="1944687" cy="1633538"/>
          </a:xfrm>
          <a:prstGeom prst="star4">
            <a:avLst>
              <a:gd name="adj" fmla="val 12500"/>
            </a:avLst>
          </a:prstGeom>
          <a:solidFill>
            <a:schemeClr val="folHlink"/>
          </a:solidFill>
          <a:ln w="9525">
            <a:solidFill>
              <a:schemeClr val="folHlink"/>
            </a:solidFill>
            <a:miter lim="800000"/>
            <a:headEnd/>
            <a:tailEnd/>
          </a:ln>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sp>
        <p:nvSpPr>
          <p:cNvPr id="50184" name="Text Box 82"/>
          <p:cNvSpPr txBox="1">
            <a:spLocks noChangeArrowheads="1"/>
          </p:cNvSpPr>
          <p:nvPr/>
        </p:nvSpPr>
        <p:spPr bwMode="auto">
          <a:xfrm>
            <a:off x="361699" y="1211640"/>
            <a:ext cx="91902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sz="2400" dirty="0">
                <a:latin typeface="Times New Roman" panose="02020603050405020304" pitchFamily="18" charset="0"/>
                <a:cs typeface="Times New Roman" panose="02020603050405020304" pitchFamily="18" charset="0"/>
              </a:rPr>
              <a:t>Pagonybės laikais, norint apsisaugoti nuo laumių piktų darbų buvo naudojamos žvaigždės iš keturių, šešių ar aštuonių  lapelių įrašytų į apskritimą. Šios žvaigždės simbolizavo saulės ir dienos šviesą. Šias žvaigždes reikėjo piešti nepakeliant rankos.</a:t>
            </a:r>
          </a:p>
        </p:txBody>
      </p:sp>
      <p:sp>
        <p:nvSpPr>
          <p:cNvPr id="50185" name="Text Box 83"/>
          <p:cNvSpPr txBox="1">
            <a:spLocks noChangeArrowheads="1"/>
          </p:cNvSpPr>
          <p:nvPr/>
        </p:nvSpPr>
        <p:spPr bwMode="auto">
          <a:xfrm>
            <a:off x="6796088" y="6019800"/>
            <a:ext cx="275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lt-LT" altLang="lt-LT"/>
          </a:p>
        </p:txBody>
      </p:sp>
      <p:sp>
        <p:nvSpPr>
          <p:cNvPr id="50186" name="Text Box 84"/>
          <p:cNvSpPr txBox="1">
            <a:spLocks noChangeArrowheads="1"/>
          </p:cNvSpPr>
          <p:nvPr/>
        </p:nvSpPr>
        <p:spPr bwMode="auto">
          <a:xfrm>
            <a:off x="4172744" y="6421440"/>
            <a:ext cx="1830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lt-LT" altLang="lt-LT" sz="1600" b="1"/>
              <a:t>Dovydo žvaigždė</a:t>
            </a:r>
          </a:p>
        </p:txBody>
      </p:sp>
    </p:spTree>
    <p:extLst>
      <p:ext uri="{BB962C8B-B14F-4D97-AF65-F5344CB8AC3E}">
        <p14:creationId xmlns:p14="http://schemas.microsoft.com/office/powerpoint/2010/main" val="3138095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524539" y="159488"/>
            <a:ext cx="9144000" cy="6230679"/>
          </a:xfrm>
          <a:noFill/>
          <a:ln>
            <a:solidFill>
              <a:srgbClr val="FFFF00"/>
            </a:solidFill>
            <a:miter lim="800000"/>
            <a:headEnd/>
            <a:tailEnd/>
          </a:ln>
        </p:spPr>
        <p:txBody>
          <a:bodyPr/>
          <a:lstStyle/>
          <a:p>
            <a:pPr algn="ctr" eaLnBrk="1" hangingPunct="1">
              <a:buFontTx/>
              <a:buNone/>
            </a:pPr>
            <a:r>
              <a:rPr lang="lt-LT" altLang="lt-LT" sz="4000" dirty="0">
                <a:solidFill>
                  <a:schemeClr val="accent2">
                    <a:lumMod val="50000"/>
                  </a:schemeClr>
                </a:solidFill>
                <a:latin typeface="Times New Roman" panose="02020603050405020304" pitchFamily="18" charset="0"/>
                <a:cs typeface="Times New Roman" panose="02020603050405020304" pitchFamily="18" charset="0"/>
              </a:rPr>
              <a:t>Žvaigždžių </a:t>
            </a:r>
            <a:r>
              <a:rPr lang="lt-LT" altLang="lt-LT" sz="4000" dirty="0" smtClean="0">
                <a:solidFill>
                  <a:schemeClr val="accent2">
                    <a:lumMod val="50000"/>
                  </a:schemeClr>
                </a:solidFill>
                <a:latin typeface="Times New Roman" panose="02020603050405020304" pitchFamily="18" charset="0"/>
                <a:cs typeface="Times New Roman" panose="02020603050405020304" pitchFamily="18" charset="0"/>
              </a:rPr>
              <a:t>reikšmės</a:t>
            </a:r>
          </a:p>
          <a:p>
            <a:pPr algn="ctr" eaLnBrk="1" hangingPunct="1">
              <a:buFontTx/>
              <a:buNone/>
            </a:pPr>
            <a:endParaRPr lang="lt-LT" altLang="lt-LT" sz="4000" dirty="0">
              <a:solidFill>
                <a:schemeClr val="accent2">
                  <a:lumMod val="50000"/>
                </a:schemeClr>
              </a:solidFill>
              <a:latin typeface="Times New Roman" panose="02020603050405020304" pitchFamily="18" charset="0"/>
              <a:cs typeface="Times New Roman" panose="02020603050405020304" pitchFamily="18" charset="0"/>
            </a:endParaRPr>
          </a:p>
          <a:p>
            <a:pPr algn="just" eaLnBrk="1" hangingPunct="1"/>
            <a:r>
              <a:rPr lang="lt-LT" altLang="lt-LT" sz="2400" dirty="0">
                <a:latin typeface="Times New Roman" panose="02020603050405020304" pitchFamily="18" charset="0"/>
              </a:rPr>
              <a:t>Penkiakampė žvaigždė saugo nuo piktųjų jėgų. Žvaigždė su aukštyn nukreiptu smaigaliu panaši į žmogų. Ji simbolizuoja išmintį, meilę, teisingumą. Skatina sutikti gyvenimą išskėstomis rankomis ir dvasiškai tobulėti, gyvenimui suteikti daugiau džiaugsmo. Pitagoro mokiniai žvaigždę laikė sveikatos, laimės ir džiaugsmo simboliu. Tačiau žvaigždė su žemyn nukreiptu smaigaliu yra velnio, materialumo, užvaldančio sielą, chaoso simbolis.</a:t>
            </a:r>
          </a:p>
          <a:p>
            <a:pPr algn="just" eaLnBrk="1" hangingPunct="1"/>
            <a:r>
              <a:rPr lang="lt-LT" altLang="lt-LT" sz="2400" dirty="0">
                <a:latin typeface="Times New Roman" panose="02020603050405020304" pitchFamily="18" charset="0"/>
              </a:rPr>
              <a:t>Šešiakampė žvaigždė dar vadinama Dovydo žvaigžde ji simbolizuoja 6 dienas per kurias Dievas sukūrė pasaulį. Ši žvaigždė padeda įveikti </a:t>
            </a:r>
            <a:r>
              <a:rPr lang="lt-LT" altLang="lt-LT" sz="2400" dirty="0" err="1">
                <a:latin typeface="Times New Roman" panose="02020603050405020304" pitchFamily="18" charset="0"/>
              </a:rPr>
              <a:t>prieštaravimus</a:t>
            </a:r>
            <a:r>
              <a:rPr lang="lt-LT" altLang="lt-LT" sz="2400" dirty="0">
                <a:latin typeface="Times New Roman" panose="02020603050405020304" pitchFamily="18" charset="0"/>
              </a:rPr>
              <a:t>, skleisti meilę ir vidinį žavesį, neleidžia prarasti pusiausvyros.</a:t>
            </a:r>
          </a:p>
        </p:txBody>
      </p:sp>
    </p:spTree>
    <p:extLst>
      <p:ext uri="{BB962C8B-B14F-4D97-AF65-F5344CB8AC3E}">
        <p14:creationId xmlns:p14="http://schemas.microsoft.com/office/powerpoint/2010/main" val="35124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434721"/>
            <a:ext cx="10515600" cy="1269710"/>
          </a:xfrm>
        </p:spPr>
        <p:txBody>
          <a:bodyPr>
            <a:noAutofit/>
          </a:bodyPr>
          <a:lstStyle/>
          <a:p>
            <a:pPr algn="ctr"/>
            <a:r>
              <a:rPr lang="lt-LT" sz="5400" dirty="0" smtClean="0">
                <a:latin typeface="Times New Roman" pitchFamily="18" charset="0"/>
                <a:cs typeface="Times New Roman" pitchFamily="18" charset="0"/>
              </a:rPr>
              <a:t>Kaip pasigaminti vainiką?</a:t>
            </a:r>
            <a:r>
              <a:rPr lang="lt-LT" sz="6000" dirty="0" smtClean="0">
                <a:latin typeface="Times New Roman" pitchFamily="18" charset="0"/>
                <a:cs typeface="Times New Roman" pitchFamily="18" charset="0"/>
              </a:rPr>
              <a:t/>
            </a:r>
            <a:br>
              <a:rPr lang="lt-LT" sz="6000" dirty="0" smtClean="0">
                <a:latin typeface="Times New Roman" pitchFamily="18" charset="0"/>
                <a:cs typeface="Times New Roman" pitchFamily="18" charset="0"/>
              </a:rPr>
            </a:br>
            <a:endParaRPr lang="lt-LT" sz="6000"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838200" y="1870364"/>
            <a:ext cx="10515600" cy="4306599"/>
          </a:xfrm>
        </p:spPr>
        <p:txBody>
          <a:bodyPr>
            <a:normAutofit/>
          </a:bodyPr>
          <a:lstStyle/>
          <a:p>
            <a:pPr marL="0" indent="0">
              <a:buNone/>
            </a:pPr>
            <a:r>
              <a:rPr lang="lt-LT" sz="2400" b="1" dirty="0" smtClean="0">
                <a:latin typeface="Times New Roman" pitchFamily="18" charset="0"/>
                <a:cs typeface="Times New Roman" pitchFamily="18" charset="0"/>
              </a:rPr>
              <a:t>Reikalingos priemonės:</a:t>
            </a:r>
          </a:p>
          <a:p>
            <a:r>
              <a:rPr lang="lt-LT" altLang="lt-LT" sz="2400" dirty="0" smtClean="0">
                <a:latin typeface="Times New Roman" panose="02020603050405020304" pitchFamily="18" charset="0"/>
                <a:cs typeface="Times New Roman" panose="02020603050405020304" pitchFamily="18" charset="0"/>
              </a:rPr>
              <a:t>vainiko pagrindai</a:t>
            </a:r>
          </a:p>
          <a:p>
            <a:r>
              <a:rPr lang="lt-LT" altLang="lt-LT" sz="2400" dirty="0" smtClean="0">
                <a:latin typeface="Times New Roman" panose="02020603050405020304" pitchFamily="18" charset="0"/>
              </a:rPr>
              <a:t>gamtinė medžiaga</a:t>
            </a:r>
            <a:endParaRPr lang="lt-LT" altLang="lt-LT" sz="2400" dirty="0" smtClean="0">
              <a:latin typeface="Times New Roman" panose="02020603050405020304" pitchFamily="18" charset="0"/>
              <a:cs typeface="Times New Roman" panose="02020603050405020304" pitchFamily="18" charset="0"/>
            </a:endParaRPr>
          </a:p>
          <a:p>
            <a:r>
              <a:rPr lang="lt-LT" altLang="lt-LT" sz="2400" dirty="0" smtClean="0">
                <a:latin typeface="Times New Roman" panose="02020603050405020304" pitchFamily="18" charset="0"/>
              </a:rPr>
              <a:t>vainiko dekoro tvirtinimo detalės</a:t>
            </a:r>
          </a:p>
          <a:p>
            <a:r>
              <a:rPr lang="lt-LT" altLang="lt-LT" sz="2400" dirty="0" smtClean="0">
                <a:latin typeface="Times New Roman" panose="02020603050405020304" pitchFamily="18" charset="0"/>
              </a:rPr>
              <a:t>puošimo detalės</a:t>
            </a:r>
          </a:p>
          <a:p>
            <a:r>
              <a:rPr lang="lt-LT" altLang="lt-LT" sz="2400" dirty="0" smtClean="0">
                <a:latin typeface="Times New Roman" panose="02020603050405020304" pitchFamily="18" charset="0"/>
              </a:rPr>
              <a:t>klijų pistoletas ir klijai</a:t>
            </a:r>
          </a:p>
          <a:p>
            <a:r>
              <a:rPr lang="lt-LT" sz="2400" dirty="0" smtClean="0">
                <a:latin typeface="Times New Roman" panose="02020603050405020304" pitchFamily="18" charset="0"/>
              </a:rPr>
              <a:t>žirklės</a:t>
            </a:r>
          </a:p>
          <a:p>
            <a:r>
              <a:rPr lang="lt-LT" sz="2400" dirty="0" smtClean="0">
                <a:latin typeface="Times New Roman" panose="02020603050405020304" pitchFamily="18" charset="0"/>
              </a:rPr>
              <a:t>replės</a:t>
            </a:r>
            <a:endParaRPr lang="lt-LT"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38294" y="237461"/>
            <a:ext cx="6946762" cy="1320800"/>
          </a:xfrm>
        </p:spPr>
        <p:txBody>
          <a:bodyPr>
            <a:normAutofit/>
          </a:bodyPr>
          <a:lstStyle/>
          <a:p>
            <a:pPr algn="ctr" eaLnBrk="1" hangingPunct="1"/>
            <a:r>
              <a:rPr lang="lt-LT" altLang="lt-LT" sz="4800" dirty="0" smtClean="0">
                <a:latin typeface="Times New Roman" panose="02020603050405020304" pitchFamily="18" charset="0"/>
                <a:cs typeface="Times New Roman" panose="02020603050405020304" pitchFamily="18" charset="0"/>
              </a:rPr>
              <a:t>Vainiko pagrindai</a:t>
            </a:r>
          </a:p>
        </p:txBody>
      </p:sp>
      <p:pic>
        <p:nvPicPr>
          <p:cNvPr id="30723" name="Picture 4" descr="bevfabriccrafts_1734_1826778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92680" y="1773238"/>
            <a:ext cx="1943100" cy="2016125"/>
          </a:xfrm>
          <a:noFill/>
        </p:spPr>
      </p:pic>
      <p:pic>
        <p:nvPicPr>
          <p:cNvPr id="30724" name="Picture 5" descr="bevfabriccrafts_1734_182817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697" y="4365625"/>
            <a:ext cx="23050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bevfabriccrafts_1734_182974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0111" y="1773239"/>
            <a:ext cx="22320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bevfabriccrafts_1734_183198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4090" y="1736726"/>
            <a:ext cx="21605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bevfabriccrafts_1734_183363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5207" y="4149725"/>
            <a:ext cx="23764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262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54.fotki.com/v555/photos/1/1302251/7987777/Picture3164-v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935" y="2003028"/>
            <a:ext cx="4292282" cy="29446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167.photobucket.com/albums/u139/Zaksauskai/DSC029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836" y="1743740"/>
            <a:ext cx="3935447" cy="320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51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1572" y="216195"/>
            <a:ext cx="8596668" cy="1320800"/>
          </a:xfrm>
        </p:spPr>
        <p:txBody>
          <a:bodyPr>
            <a:noAutofit/>
          </a:bodyPr>
          <a:lstStyle/>
          <a:p>
            <a:pPr algn="ctr" eaLnBrk="1" hangingPunct="1"/>
            <a:r>
              <a:rPr lang="lt-LT" altLang="lt-LT" sz="5400" dirty="0">
                <a:solidFill>
                  <a:schemeClr val="accent2">
                    <a:lumMod val="50000"/>
                  </a:schemeClr>
                </a:solidFill>
                <a:latin typeface="Times New Roman" panose="02020603050405020304" pitchFamily="18" charset="0"/>
              </a:rPr>
              <a:t>Vainiko laikiklio ir detalių tvirtinimas</a:t>
            </a:r>
          </a:p>
        </p:txBody>
      </p:sp>
      <p:pic>
        <p:nvPicPr>
          <p:cNvPr id="31748" name="Picture 8" descr="Pushing the Hanger in From the B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72" y="2358816"/>
            <a:ext cx="4209026" cy="23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descr="Making a Ha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197" y="4128454"/>
            <a:ext cx="3288434" cy="234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descr="Hanger Looped Back into 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286" y="1573941"/>
            <a:ext cx="3217001" cy="23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809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28479" y="27696"/>
            <a:ext cx="8596668" cy="1320800"/>
          </a:xfrm>
        </p:spPr>
        <p:txBody>
          <a:bodyPr>
            <a:normAutofit/>
          </a:bodyPr>
          <a:lstStyle/>
          <a:p>
            <a:pPr algn="ctr" eaLnBrk="1" hangingPunct="1"/>
            <a:r>
              <a:rPr lang="lt-LT" altLang="lt-LT" sz="5400" dirty="0" smtClean="0">
                <a:solidFill>
                  <a:schemeClr val="accent2">
                    <a:lumMod val="50000"/>
                  </a:schemeClr>
                </a:solidFill>
                <a:latin typeface="Times New Roman" panose="02020603050405020304" pitchFamily="18" charset="0"/>
                <a:cs typeface="Times New Roman" panose="02020603050405020304" pitchFamily="18" charset="0"/>
              </a:rPr>
              <a:t>Dekoro </a:t>
            </a:r>
            <a:r>
              <a:rPr lang="lt-LT" altLang="lt-LT" sz="5400" dirty="0">
                <a:solidFill>
                  <a:schemeClr val="accent2">
                    <a:lumMod val="50000"/>
                  </a:schemeClr>
                </a:solidFill>
                <a:latin typeface="Times New Roman" panose="02020603050405020304" pitchFamily="18" charset="0"/>
                <a:cs typeface="Times New Roman" panose="02020603050405020304" pitchFamily="18" charset="0"/>
              </a:rPr>
              <a:t>d</a:t>
            </a:r>
            <a:r>
              <a:rPr lang="en-US" altLang="lt-LT" sz="5400" dirty="0" err="1" smtClean="0">
                <a:solidFill>
                  <a:schemeClr val="accent2">
                    <a:lumMod val="50000"/>
                  </a:schemeClr>
                </a:solidFill>
                <a:latin typeface="Times New Roman" panose="02020603050405020304" pitchFamily="18" charset="0"/>
                <a:cs typeface="Times New Roman" panose="02020603050405020304" pitchFamily="18" charset="0"/>
              </a:rPr>
              <a:t>etali</a:t>
            </a:r>
            <a:r>
              <a:rPr lang="lt-LT" altLang="lt-LT" sz="5400" dirty="0" smtClean="0">
                <a:solidFill>
                  <a:schemeClr val="accent2">
                    <a:lumMod val="50000"/>
                  </a:schemeClr>
                </a:solidFill>
                <a:latin typeface="Times New Roman" panose="02020603050405020304" pitchFamily="18" charset="0"/>
                <a:cs typeface="Times New Roman" panose="02020603050405020304" pitchFamily="18" charset="0"/>
              </a:rPr>
              <a:t>ų tvirtinimas</a:t>
            </a:r>
          </a:p>
        </p:txBody>
      </p:sp>
      <p:pic>
        <p:nvPicPr>
          <p:cNvPr id="32771" name="Picture 4" descr="DSCF12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7050" y="4137996"/>
            <a:ext cx="2157153" cy="1874520"/>
          </a:xfrm>
          <a:noFill/>
        </p:spPr>
      </p:pic>
      <p:pic>
        <p:nvPicPr>
          <p:cNvPr id="32772" name="Picture 5" descr="DSCF12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747" y="1365996"/>
            <a:ext cx="2757054" cy="239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DSCF12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461" y="1346537"/>
            <a:ext cx="2989282" cy="242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DSCF12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687" y="3862745"/>
            <a:ext cx="312710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DSCF12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954" y="1370051"/>
            <a:ext cx="3101905" cy="22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evfabriccrafts_1734_184091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111" y="4146739"/>
            <a:ext cx="2660991" cy="18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75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descr="Large confetti"/>
          <p:cNvSpPr>
            <a:spLocks noGrp="1" noChangeArrowheads="1"/>
          </p:cNvSpPr>
          <p:nvPr>
            <p:ph idx="1"/>
          </p:nvPr>
        </p:nvSpPr>
        <p:spPr>
          <a:xfrm>
            <a:off x="715926" y="376005"/>
            <a:ext cx="9144000" cy="6179128"/>
          </a:xfrm>
          <a:noFill/>
        </p:spPr>
        <p:txBody>
          <a:bodyPr/>
          <a:lstStyle/>
          <a:p>
            <a:pPr algn="ctr" eaLnBrk="1" hangingPunct="1">
              <a:buFontTx/>
              <a:buNone/>
            </a:pPr>
            <a:r>
              <a:rPr lang="lt-LT" altLang="lt-LT" sz="5400" dirty="0">
                <a:latin typeface="Times New Roman" pitchFamily="18" charset="0"/>
                <a:cs typeface="Times New Roman" pitchFamily="18" charset="0"/>
              </a:rPr>
              <a:t>Adventas</a:t>
            </a:r>
          </a:p>
          <a:p>
            <a:pPr marL="180975" indent="180975" eaLnBrk="1" hangingPunct="1">
              <a:buFontTx/>
              <a:buNone/>
            </a:pPr>
            <a:r>
              <a:rPr lang="lt-LT" altLang="lt-LT" dirty="0" smtClean="0">
                <a:latin typeface="Times New Roman" panose="02020603050405020304" pitchFamily="18" charset="0"/>
              </a:rPr>
              <a:t>   </a:t>
            </a:r>
            <a:r>
              <a:rPr lang="lt-LT" altLang="lt-LT" sz="2400" dirty="0">
                <a:latin typeface="Times New Roman" panose="02020603050405020304" pitchFamily="18" charset="0"/>
              </a:rPr>
              <a:t>Laikotarpis nuo lapkričio 30 iki gruodžio </a:t>
            </a:r>
            <a:r>
              <a:rPr lang="lt-LT" altLang="lt-LT" sz="2400" dirty="0" smtClean="0">
                <a:latin typeface="Times New Roman" panose="02020603050405020304" pitchFamily="18" charset="0"/>
              </a:rPr>
              <a:t>24 d</a:t>
            </a:r>
            <a:r>
              <a:rPr lang="lt-LT" altLang="lt-LT" sz="2400" dirty="0">
                <a:latin typeface="Times New Roman" panose="02020603050405020304" pitchFamily="18" charset="0"/>
              </a:rPr>
              <a:t>. vadinamas Adventu. </a:t>
            </a:r>
            <a:endParaRPr lang="en-US" altLang="lt-LT" sz="2400" dirty="0" smtClean="0">
              <a:latin typeface="Times New Roman" panose="02020603050405020304" pitchFamily="18" charset="0"/>
            </a:endParaRPr>
          </a:p>
          <a:p>
            <a:pPr marL="180975" indent="180975" eaLnBrk="1" hangingPunct="1">
              <a:buFontTx/>
              <a:buNone/>
            </a:pPr>
            <a:r>
              <a:rPr lang="en-US" altLang="lt-LT" sz="2400" dirty="0">
                <a:latin typeface="Times New Roman" panose="02020603050405020304" pitchFamily="18" charset="0"/>
              </a:rPr>
              <a:t> </a:t>
            </a:r>
            <a:r>
              <a:rPr lang="lt-LT" altLang="lt-LT" sz="2400" dirty="0" err="1" smtClean="0">
                <a:latin typeface="Times New Roman" panose="02020603050405020304" pitchFamily="18" charset="0"/>
              </a:rPr>
              <a:t>Adventus</a:t>
            </a:r>
            <a:r>
              <a:rPr lang="lt-LT" altLang="lt-LT" sz="2400" dirty="0" smtClean="0">
                <a:latin typeface="Times New Roman" panose="02020603050405020304" pitchFamily="18" charset="0"/>
              </a:rPr>
              <a:t> </a:t>
            </a:r>
            <a:r>
              <a:rPr lang="lt-LT" altLang="lt-LT" sz="2400" dirty="0">
                <a:latin typeface="Times New Roman" panose="02020603050405020304" pitchFamily="18" charset="0"/>
              </a:rPr>
              <a:t>– lotynų kalba reiškia artėjimą, atėjimą. Lietuvių etnografijoje šio laikotarpio metu gausu įvairių mistinių žaidimų bei spėjimų. </a:t>
            </a:r>
            <a:endParaRPr lang="en-US" altLang="lt-LT" sz="2400" dirty="0" smtClean="0">
              <a:latin typeface="Times New Roman" panose="02020603050405020304" pitchFamily="18" charset="0"/>
            </a:endParaRPr>
          </a:p>
          <a:p>
            <a:pPr marL="180975" indent="180975" eaLnBrk="1" hangingPunct="1">
              <a:buFontTx/>
              <a:buNone/>
            </a:pPr>
            <a:r>
              <a:rPr lang="en-US" altLang="lt-LT" sz="2400" dirty="0">
                <a:latin typeface="Times New Roman" panose="02020603050405020304" pitchFamily="18" charset="0"/>
              </a:rPr>
              <a:t> </a:t>
            </a:r>
            <a:r>
              <a:rPr lang="en-US" altLang="lt-LT" sz="2400" dirty="0" smtClean="0">
                <a:latin typeface="Times New Roman" panose="02020603050405020304" pitchFamily="18" charset="0"/>
              </a:rPr>
              <a:t> </a:t>
            </a:r>
            <a:r>
              <a:rPr lang="lt-LT" altLang="lt-LT" sz="2400" dirty="0" smtClean="0">
                <a:latin typeface="Times New Roman" panose="02020603050405020304" pitchFamily="18" charset="0"/>
              </a:rPr>
              <a:t>Literatūros </a:t>
            </a:r>
            <a:r>
              <a:rPr lang="lt-LT" altLang="lt-LT" sz="2400" dirty="0">
                <a:latin typeface="Times New Roman" panose="02020603050405020304" pitchFamily="18" charset="0"/>
              </a:rPr>
              <a:t>šaltinių </a:t>
            </a:r>
            <a:r>
              <a:rPr lang="lt-LT" altLang="lt-LT" sz="2400" dirty="0" smtClean="0">
                <a:latin typeface="Times New Roman" panose="02020603050405020304" pitchFamily="18" charset="0"/>
              </a:rPr>
              <a:t>teigimu </a:t>
            </a:r>
            <a:r>
              <a:rPr lang="lt-LT" altLang="lt-LT" sz="2400" dirty="0">
                <a:latin typeface="Times New Roman" panose="02020603050405020304" pitchFamily="18" charset="0"/>
              </a:rPr>
              <a:t>per Adventą buvo draudžiama šokti, lankyti merginas ar kitaip linksmintis. Leidžiama dainuoti dainas, susijusias su saulės sugrįžimu, žaisti įvairius </a:t>
            </a:r>
            <a:r>
              <a:rPr lang="lt-LT" altLang="lt-LT" sz="2400" dirty="0" err="1">
                <a:latin typeface="Times New Roman" panose="02020603050405020304" pitchFamily="18" charset="0"/>
              </a:rPr>
              <a:t>Adventinius</a:t>
            </a:r>
            <a:r>
              <a:rPr lang="lt-LT" altLang="lt-LT" sz="2400" dirty="0">
                <a:latin typeface="Times New Roman" panose="02020603050405020304" pitchFamily="18" charset="0"/>
              </a:rPr>
              <a:t> žaidimus. </a:t>
            </a:r>
            <a:endParaRPr lang="en-US" altLang="lt-LT" sz="2400" dirty="0" smtClean="0">
              <a:latin typeface="Times New Roman" panose="02020603050405020304" pitchFamily="18" charset="0"/>
            </a:endParaRPr>
          </a:p>
          <a:p>
            <a:pPr marL="180975" indent="180975" eaLnBrk="1" hangingPunct="1">
              <a:buFontTx/>
              <a:buNone/>
            </a:pPr>
            <a:r>
              <a:rPr lang="en-US" altLang="lt-LT" sz="2400" dirty="0">
                <a:latin typeface="Times New Roman" panose="02020603050405020304" pitchFamily="18" charset="0"/>
              </a:rPr>
              <a:t> </a:t>
            </a:r>
            <a:r>
              <a:rPr lang="en-US" altLang="lt-LT" sz="2400" dirty="0" smtClean="0">
                <a:latin typeface="Times New Roman" panose="02020603050405020304" pitchFamily="18" charset="0"/>
              </a:rPr>
              <a:t> </a:t>
            </a:r>
            <a:r>
              <a:rPr lang="lt-LT" altLang="lt-LT" sz="2400" dirty="0" smtClean="0">
                <a:latin typeface="Times New Roman" panose="02020603050405020304" pitchFamily="18" charset="0"/>
              </a:rPr>
              <a:t>Tai </a:t>
            </a:r>
            <a:r>
              <a:rPr lang="lt-LT" altLang="lt-LT" sz="2400" dirty="0">
                <a:latin typeface="Times New Roman" panose="02020603050405020304" pitchFamily="18" charset="0"/>
              </a:rPr>
              <a:t>buvo tylos ir susikaupimo metas. Advento metu pasninkaudavo – nebuvo galima valgyti nieko pieniško ir mėsiško. Advento laikotarpis pasibaigdavo Kūčių vakariene. </a:t>
            </a:r>
          </a:p>
        </p:txBody>
      </p:sp>
    </p:spTree>
    <p:extLst>
      <p:ext uri="{BB962C8B-B14F-4D97-AF65-F5344CB8AC3E}">
        <p14:creationId xmlns:p14="http://schemas.microsoft.com/office/powerpoint/2010/main" val="3021165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180109"/>
            <a:ext cx="8667307" cy="1510580"/>
          </a:xfrm>
        </p:spPr>
        <p:txBody>
          <a:bodyPr>
            <a:noAutofit/>
          </a:bodyPr>
          <a:lstStyle/>
          <a:p>
            <a:pPr algn="ctr" eaLnBrk="1" hangingPunct="1"/>
            <a:r>
              <a:rPr lang="lt-LT" altLang="lt-LT" sz="4800" dirty="0" err="1">
                <a:solidFill>
                  <a:schemeClr val="accent2">
                    <a:lumMod val="50000"/>
                  </a:schemeClr>
                </a:solidFill>
                <a:latin typeface="Times New Roman" panose="02020603050405020304" pitchFamily="18" charset="0"/>
              </a:rPr>
              <a:t>Advent</a:t>
            </a:r>
            <a:r>
              <a:rPr lang="en-US" altLang="lt-LT" sz="4800" dirty="0" err="1">
                <a:solidFill>
                  <a:schemeClr val="accent2">
                    <a:lumMod val="50000"/>
                  </a:schemeClr>
                </a:solidFill>
                <a:latin typeface="Times New Roman" panose="02020603050405020304" pitchFamily="18" charset="0"/>
              </a:rPr>
              <a:t>i</a:t>
            </a:r>
            <a:r>
              <a:rPr lang="lt-LT" altLang="lt-LT" sz="4800" dirty="0" err="1">
                <a:solidFill>
                  <a:schemeClr val="accent2">
                    <a:lumMod val="50000"/>
                  </a:schemeClr>
                </a:solidFill>
                <a:latin typeface="Times New Roman" panose="02020603050405020304" pitchFamily="18" charset="0"/>
              </a:rPr>
              <a:t>nis</a:t>
            </a:r>
            <a:r>
              <a:rPr lang="lt-LT" altLang="lt-LT" sz="4800" dirty="0">
                <a:solidFill>
                  <a:schemeClr val="accent2">
                    <a:lumMod val="50000"/>
                  </a:schemeClr>
                </a:solidFill>
                <a:latin typeface="Times New Roman" panose="02020603050405020304" pitchFamily="18" charset="0"/>
              </a:rPr>
              <a:t>  vainikas ”pinamas” su klijų pistoletu</a:t>
            </a:r>
          </a:p>
        </p:txBody>
      </p:sp>
      <p:pic>
        <p:nvPicPr>
          <p:cNvPr id="35843" name="Picture 4" descr="free crafts for christma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74007" y="1869833"/>
            <a:ext cx="2808287" cy="2016125"/>
          </a:xfrm>
          <a:noFill/>
        </p:spPr>
      </p:pic>
      <p:pic>
        <p:nvPicPr>
          <p:cNvPr id="35844" name="Picture 5" descr="remember to refer this craft to your friend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33" y="4279415"/>
            <a:ext cx="28082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your candle wreath is alomost read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5793" y="1823072"/>
            <a:ext cx="30241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finalcraf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8812" y="4294856"/>
            <a:ext cx="30972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gs.delfi.lt/images/pix/geliu-virtuves-florisciu-adventinio-vainiko-gaminimo-pamokele-665219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7401" y="2430295"/>
            <a:ext cx="3110412" cy="281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65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63524" y="3147237"/>
            <a:ext cx="8184171" cy="995202"/>
          </a:xfrm>
        </p:spPr>
        <p:txBody>
          <a:bodyPr>
            <a:normAutofit fontScale="90000"/>
          </a:bodyPr>
          <a:lstStyle/>
          <a:p>
            <a:r>
              <a:rPr lang="lt-LT" sz="8000" dirty="0" smtClean="0">
                <a:solidFill>
                  <a:schemeClr val="accent2">
                    <a:lumMod val="50000"/>
                  </a:schemeClr>
                </a:solidFill>
                <a:latin typeface="Times New Roman" pitchFamily="18" charset="0"/>
                <a:cs typeface="Times New Roman" pitchFamily="18" charset="0"/>
              </a:rPr>
              <a:t>Vainikų pavyzdžiai</a:t>
            </a:r>
            <a:endParaRPr lang="lt-LT" sz="8000"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2.veltinis.lt/14/140217-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6625" y="650271"/>
            <a:ext cx="470885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4.dcdn.lt/images/pix/geliu-virtuves-florisciu-adventinio-vainiko-gaminimo-pamokele-665221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465" y="2113013"/>
            <a:ext cx="4605958" cy="374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02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loreo.lt/media/wysiwyg/kalediniai-vainikai-vainikelia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4065" y="1149319"/>
            <a:ext cx="4592707" cy="41475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flowersdelivery.lt/lit/bigll/big_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85" y="886811"/>
            <a:ext cx="428625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03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7213" y="216196"/>
            <a:ext cx="8596668" cy="719469"/>
          </a:xfrm>
        </p:spPr>
        <p:txBody>
          <a:bodyPr/>
          <a:lstStyle/>
          <a:p>
            <a:pPr algn="ctr" eaLnBrk="1" hangingPunct="1"/>
            <a:r>
              <a:rPr lang="lt-LT" altLang="lt-LT" dirty="0" smtClean="0">
                <a:solidFill>
                  <a:schemeClr val="accent2">
                    <a:lumMod val="50000"/>
                  </a:schemeClr>
                </a:solidFill>
                <a:latin typeface="Times New Roman" panose="02020603050405020304" pitchFamily="18" charset="0"/>
                <a:cs typeface="Times New Roman" panose="02020603050405020304" pitchFamily="18" charset="0"/>
              </a:rPr>
              <a:t>Visžalių augalų vainikai </a:t>
            </a:r>
          </a:p>
        </p:txBody>
      </p:sp>
      <p:pic>
        <p:nvPicPr>
          <p:cNvPr id="24579" name="Picture 4" descr="Natural-Oregano-Wreath"/>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55221" y="3880884"/>
            <a:ext cx="2583763" cy="3107893"/>
          </a:xfrm>
          <a:noFill/>
        </p:spPr>
      </p:pic>
      <p:pic>
        <p:nvPicPr>
          <p:cNvPr id="24580" name="Picture 5" descr="stonecrop%20wrea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72" y="1456659"/>
            <a:ext cx="4178019" cy="353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spalv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177" y="1014387"/>
            <a:ext cx="3337591" cy="27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260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287.photobucket.com/albums/ll136/karvyte/floristika-mano%20kuryba/DSCF2398-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1420" t="312" r="11420" b="-312"/>
          <a:stretch/>
        </p:blipFill>
        <p:spPr bwMode="auto">
          <a:xfrm>
            <a:off x="3767064" y="207818"/>
            <a:ext cx="4246784" cy="31733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014.radikal.ru/1011/f2/9bd73778a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1" y="2456121"/>
            <a:ext cx="3429311" cy="303137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g3.dcdn.lt/images/pix/file52708333_6a6adbd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2063" y="3593802"/>
            <a:ext cx="3548149" cy="317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15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renchmoments.eu/wp-content/gallery/advent-in-france/copyright-french-moments-advent-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8881" y="1937780"/>
            <a:ext cx="4622096" cy="34665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humbs.dreamstime.com/z/beautiful-homemade-advent-wreath-modern-bronze-candles-349332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102"/>
          <a:stretch/>
        </p:blipFill>
        <p:spPr bwMode="auto">
          <a:xfrm>
            <a:off x="5308391" y="1881962"/>
            <a:ext cx="4084694" cy="35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42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1228" y="375684"/>
            <a:ext cx="8596668" cy="793898"/>
          </a:xfrm>
        </p:spPr>
        <p:txBody>
          <a:bodyPr>
            <a:normAutofit fontScale="90000"/>
          </a:bodyPr>
          <a:lstStyle/>
          <a:p>
            <a:pPr algn="ctr" eaLnBrk="1" hangingPunct="1"/>
            <a:r>
              <a:rPr lang="lt-LT" altLang="lt-LT" sz="5400" dirty="0" smtClean="0">
                <a:latin typeface="Times New Roman" panose="02020603050405020304" pitchFamily="18" charset="0"/>
                <a:cs typeface="Times New Roman" panose="02020603050405020304" pitchFamily="18" charset="0"/>
              </a:rPr>
              <a:t>Vainikai iš džiovintų augalų</a:t>
            </a:r>
          </a:p>
        </p:txBody>
      </p:sp>
      <p:pic>
        <p:nvPicPr>
          <p:cNvPr id="23555" name="Picture 4" descr="18springtwigwreath"/>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8691" y="3803576"/>
            <a:ext cx="2808785" cy="2808785"/>
          </a:xfrm>
          <a:noFill/>
        </p:spPr>
      </p:pic>
      <p:pic>
        <p:nvPicPr>
          <p:cNvPr id="23556" name="Picture 5" descr="22&quot; Seaside Wrea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8079" y="1470427"/>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Indian Summer Wre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847" y="1447798"/>
            <a:ext cx="22336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Tapestry Wrea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307" y="1447798"/>
            <a:ext cx="23764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Cinnamon and Ros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13" y="1506939"/>
            <a:ext cx="20510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Nature's Bounty Wreat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054" y="4120493"/>
            <a:ext cx="22320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Romantic Rose Wrea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8186" y="4120493"/>
            <a:ext cx="20875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301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ixabay.com/static/uploads/photo/2013/02/10/11/20/advent-wreath-80058_64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9006" y="967561"/>
            <a:ext cx="5532201" cy="4149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raftaliciousme.com/wp-content/uploads/2013/10/advent-wreath-nuts.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75960" y="967562"/>
            <a:ext cx="3319320" cy="414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29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raftaliciousme.com/wp-content/uploads/2013/10/advent-wreath-woo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2359" y="1227295"/>
            <a:ext cx="5197369" cy="41578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mprc.lt/image/Paslaugu%20skyrius/A-vainika2013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654" y="1754372"/>
            <a:ext cx="4337599" cy="360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5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descr="Large confetti"/>
          <p:cNvSpPr>
            <a:spLocks noGrp="1" noChangeArrowheads="1"/>
          </p:cNvSpPr>
          <p:nvPr>
            <p:ph idx="1"/>
          </p:nvPr>
        </p:nvSpPr>
        <p:spPr>
          <a:xfrm>
            <a:off x="706259" y="513584"/>
            <a:ext cx="9144000" cy="5943601"/>
          </a:xfrm>
          <a:noFill/>
        </p:spPr>
        <p:txBody>
          <a:bodyPr/>
          <a:lstStyle/>
          <a:p>
            <a:pPr eaLnBrk="1" hangingPunct="1">
              <a:lnSpc>
                <a:spcPct val="90000"/>
              </a:lnSpc>
              <a:buFontTx/>
              <a:buNone/>
            </a:pPr>
            <a:endParaRPr lang="lt-LT" altLang="lt-LT" dirty="0" smtClean="0">
              <a:latin typeface="Times New Roman" panose="02020603050405020304" pitchFamily="18" charset="0"/>
            </a:endParaRPr>
          </a:p>
          <a:p>
            <a:pPr algn="ctr" eaLnBrk="1" hangingPunct="1">
              <a:lnSpc>
                <a:spcPct val="90000"/>
              </a:lnSpc>
              <a:buFontTx/>
              <a:buNone/>
            </a:pPr>
            <a:r>
              <a:rPr lang="lt-LT" altLang="lt-LT" sz="5400" dirty="0">
                <a:latin typeface="Times New Roman" panose="02020603050405020304" pitchFamily="18" charset="0"/>
                <a:cs typeface="Times New Roman" panose="02020603050405020304" pitchFamily="18" charset="0"/>
              </a:rPr>
              <a:t>Advento būrimai</a:t>
            </a:r>
          </a:p>
          <a:p>
            <a:pPr eaLnBrk="1" hangingPunct="1">
              <a:lnSpc>
                <a:spcPct val="90000"/>
              </a:lnSpc>
              <a:buFontTx/>
              <a:buNone/>
            </a:pPr>
            <a:r>
              <a:rPr lang="lt-LT" altLang="lt-LT" sz="2400" dirty="0" smtClean="0">
                <a:latin typeface="Times New Roman" panose="02020603050405020304" pitchFamily="18" charset="0"/>
              </a:rPr>
              <a:t>Patys pirmieji prasideda jau </a:t>
            </a:r>
            <a:r>
              <a:rPr lang="lt-LT" altLang="lt-LT" sz="2400" dirty="0" err="1" smtClean="0">
                <a:latin typeface="Times New Roman" panose="02020603050405020304" pitchFamily="18" charset="0"/>
              </a:rPr>
              <a:t>šv</a:t>
            </a:r>
            <a:r>
              <a:rPr lang="lt-LT" altLang="lt-LT" sz="2400" dirty="0" smtClean="0">
                <a:latin typeface="Times New Roman" panose="02020603050405020304" pitchFamily="18" charset="0"/>
              </a:rPr>
              <a:t>. Andriejaus dieną: </a:t>
            </a:r>
          </a:p>
          <a:p>
            <a:pPr algn="just"/>
            <a:r>
              <a:rPr lang="lt-LT" altLang="lt-LT" sz="2400" dirty="0" smtClean="0">
                <a:latin typeface="Times New Roman" panose="02020603050405020304" pitchFamily="18" charset="0"/>
              </a:rPr>
              <a:t> jei nori susapnuoti savo būsimą vyrą (žmoną) </a:t>
            </a:r>
            <a:r>
              <a:rPr lang="lt-LT" altLang="lt-LT" sz="2400" dirty="0" smtClean="0">
                <a:latin typeface="Times New Roman" panose="02020603050405020304" pitchFamily="18" charset="0"/>
              </a:rPr>
              <a:t>visą dieną </a:t>
            </a:r>
            <a:r>
              <a:rPr lang="lt-LT" altLang="lt-LT" sz="2400" dirty="0" smtClean="0">
                <a:latin typeface="Times New Roman" panose="02020603050405020304" pitchFamily="18" charset="0"/>
              </a:rPr>
              <a:t>reikia nevalgyti, </a:t>
            </a:r>
            <a:r>
              <a:rPr lang="lt-LT" altLang="lt-LT" sz="2400" dirty="0" smtClean="0">
                <a:latin typeface="Times New Roman" panose="02020603050405020304" pitchFamily="18" charset="0"/>
              </a:rPr>
              <a:t>o vakare </a:t>
            </a:r>
            <a:r>
              <a:rPr lang="lt-LT" altLang="lt-LT" sz="2400" dirty="0" smtClean="0">
                <a:latin typeface="Times New Roman" panose="02020603050405020304" pitchFamily="18" charset="0"/>
              </a:rPr>
              <a:t>suvalgyti būtinai ko nors sūraus. Naktį sapne jaunikaitis </a:t>
            </a:r>
            <a:r>
              <a:rPr lang="lt-LT" altLang="lt-LT" sz="2400" dirty="0" smtClean="0">
                <a:latin typeface="Times New Roman" panose="02020603050405020304" pitchFamily="18" charset="0"/>
              </a:rPr>
              <a:t>(mergina</a:t>
            </a:r>
            <a:r>
              <a:rPr lang="lt-LT" altLang="lt-LT" sz="2400" dirty="0" smtClean="0">
                <a:latin typeface="Times New Roman" panose="02020603050405020304" pitchFamily="18" charset="0"/>
              </a:rPr>
              <a:t>) pasiūlęs (-</a:t>
            </a:r>
            <a:r>
              <a:rPr lang="lt-LT" altLang="lt-LT" sz="2400" dirty="0" err="1" smtClean="0">
                <a:latin typeface="Times New Roman" panose="02020603050405020304" pitchFamily="18" charset="0"/>
              </a:rPr>
              <a:t>iusi</a:t>
            </a:r>
            <a:r>
              <a:rPr lang="lt-LT" altLang="lt-LT" sz="2400" dirty="0" smtClean="0">
                <a:latin typeface="Times New Roman" panose="02020603050405020304" pitchFamily="18" charset="0"/>
              </a:rPr>
              <a:t>) atsigerti vandens – būsimieji tavo vyras (žmona</a:t>
            </a:r>
            <a:r>
              <a:rPr lang="lt-LT" altLang="lt-LT" sz="2400" dirty="0" smtClean="0">
                <a:latin typeface="Times New Roman" panose="02020603050405020304" pitchFamily="18" charset="0"/>
              </a:rPr>
              <a:t>);</a:t>
            </a:r>
            <a:endParaRPr lang="lt-LT" altLang="lt-LT" sz="2400" dirty="0" smtClean="0">
              <a:latin typeface="Times New Roman" panose="02020603050405020304" pitchFamily="18" charset="0"/>
            </a:endParaRPr>
          </a:p>
          <a:p>
            <a:pPr algn="just"/>
            <a:r>
              <a:rPr lang="lt-LT" altLang="lt-LT" sz="2400" dirty="0" smtClean="0">
                <a:latin typeface="Times New Roman" panose="02020603050405020304" pitchFamily="18" charset="0"/>
              </a:rPr>
              <a:t>jei nori sužinoti ar ištekėsi (vesi) ateinančiais metais </a:t>
            </a:r>
            <a:r>
              <a:rPr lang="lt-LT" altLang="lt-LT" sz="2400" dirty="0" err="1" smtClean="0">
                <a:latin typeface="Times New Roman" panose="02020603050405020304" pitchFamily="18" charset="0"/>
              </a:rPr>
              <a:t>šv</a:t>
            </a:r>
            <a:r>
              <a:rPr lang="lt-LT" altLang="lt-LT" sz="2400" dirty="0" smtClean="0">
                <a:latin typeface="Times New Roman" panose="02020603050405020304" pitchFamily="18" charset="0"/>
              </a:rPr>
              <a:t>. Andriejaus dieną   nuskink vyšnių šakelę ir pamerk. Jei ši šakelė iki Kalėdų pražydės, ištekėsi</a:t>
            </a:r>
            <a:r>
              <a:rPr lang="en-US" altLang="lt-LT" sz="2400" dirty="0" smtClean="0">
                <a:latin typeface="Times New Roman" panose="02020603050405020304" pitchFamily="18" charset="0"/>
              </a:rPr>
              <a:t> </a:t>
            </a:r>
            <a:r>
              <a:rPr lang="lt-LT" altLang="lt-LT" sz="2400" dirty="0" smtClean="0">
                <a:latin typeface="Times New Roman" panose="02020603050405020304" pitchFamily="18" charset="0"/>
              </a:rPr>
              <a:t>(vesi).</a:t>
            </a:r>
          </a:p>
          <a:p>
            <a:pPr algn="just"/>
            <a:endParaRPr lang="lt-LT" altLang="lt-LT" sz="2400" dirty="0" smtClean="0">
              <a:latin typeface="Times New Roman" panose="02020603050405020304" pitchFamily="18" charset="0"/>
            </a:endParaRPr>
          </a:p>
          <a:p>
            <a:pPr eaLnBrk="1" hangingPunct="1">
              <a:lnSpc>
                <a:spcPct val="90000"/>
              </a:lnSpc>
              <a:buFontTx/>
              <a:buNone/>
            </a:pPr>
            <a:endParaRPr lang="lt-LT" altLang="lt-LT" sz="2400" dirty="0" smtClean="0"/>
          </a:p>
        </p:txBody>
      </p:sp>
    </p:spTree>
    <p:extLst>
      <p:ext uri="{BB962C8B-B14F-4D97-AF65-F5344CB8AC3E}">
        <p14:creationId xmlns:p14="http://schemas.microsoft.com/office/powerpoint/2010/main" val="2674860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hangingPunct="1"/>
            <a:r>
              <a:rPr lang="lt-LT" altLang="lt-LT" sz="5400" dirty="0" smtClean="0">
                <a:solidFill>
                  <a:schemeClr val="accent2">
                    <a:lumMod val="50000"/>
                  </a:schemeClr>
                </a:solidFill>
                <a:latin typeface="Times New Roman" panose="02020603050405020304" pitchFamily="18" charset="0"/>
              </a:rPr>
              <a:t>Ledo vainikas</a:t>
            </a:r>
          </a:p>
        </p:txBody>
      </p:sp>
      <p:pic>
        <p:nvPicPr>
          <p:cNvPr id="29699" name="Picture 4" descr="the materials you'll nee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2817" y="2141449"/>
            <a:ext cx="2865685" cy="2622208"/>
          </a:xfrm>
          <a:noFill/>
        </p:spPr>
      </p:pic>
      <p:pic>
        <p:nvPicPr>
          <p:cNvPr id="29700" name="Picture 5" descr="arrangement of the twi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647" y="2061932"/>
            <a:ext cx="3091213" cy="268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Ice wre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2117" y="2061932"/>
            <a:ext cx="3004589" cy="27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750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48" y="290623"/>
            <a:ext cx="8596668" cy="1169828"/>
          </a:xfrm>
        </p:spPr>
        <p:txBody>
          <a:bodyPr>
            <a:normAutofit/>
          </a:bodyPr>
          <a:lstStyle/>
          <a:p>
            <a:pPr algn="ctr"/>
            <a:r>
              <a:rPr lang="lt-LT" sz="5400" dirty="0" smtClean="0">
                <a:solidFill>
                  <a:schemeClr val="accent2">
                    <a:lumMod val="50000"/>
                  </a:schemeClr>
                </a:solidFill>
                <a:latin typeface="Times New Roman" panose="02020603050405020304" pitchFamily="18" charset="0"/>
                <a:cs typeface="Times New Roman" panose="02020603050405020304" pitchFamily="18" charset="0"/>
              </a:rPr>
              <a:t>„Valgomi“ vainikai</a:t>
            </a:r>
            <a:endParaRPr 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294" name="Picture 6" descr="http://thumbs.dreamstime.com/z/advent-wreath-gingerbread-detail-red-11969999.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900" b="11821"/>
          <a:stretch/>
        </p:blipFill>
        <p:spPr bwMode="auto">
          <a:xfrm>
            <a:off x="6373261" y="1648054"/>
            <a:ext cx="3504385" cy="250926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dvent wreath from gingerbr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11" r="8741" b="8193"/>
          <a:stretch/>
        </p:blipFill>
        <p:spPr bwMode="auto">
          <a:xfrm>
            <a:off x="3289538" y="2902688"/>
            <a:ext cx="3389631" cy="3124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humbs7.dreamstime.com/x/christmas-cookies-wreath-wooden-background-34218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582" y="1533809"/>
            <a:ext cx="2833484" cy="379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47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5400" dirty="0" smtClean="0">
                <a:solidFill>
                  <a:schemeClr val="accent2">
                    <a:lumMod val="50000"/>
                  </a:schemeClr>
                </a:solidFill>
                <a:latin typeface="Times New Roman" panose="02020603050405020304" pitchFamily="18" charset="0"/>
                <a:cs typeface="Times New Roman" panose="02020603050405020304" pitchFamily="18" charset="0"/>
              </a:rPr>
              <a:t>Virš stalo kabinami vainikai</a:t>
            </a:r>
            <a:endParaRPr 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42" name="Picture 2" descr="http://designskool.net/wp-content/uploads/2012/12/IMG_324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71731" y="2201051"/>
            <a:ext cx="65223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02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5400" dirty="0" smtClean="0">
                <a:solidFill>
                  <a:schemeClr val="accent2">
                    <a:lumMod val="50000"/>
                  </a:schemeClr>
                </a:solidFill>
                <a:latin typeface="Times New Roman" panose="02020603050405020304" pitchFamily="18" charset="0"/>
                <a:cs typeface="Times New Roman" panose="02020603050405020304" pitchFamily="18" charset="0"/>
              </a:rPr>
              <a:t>Vainikai iš antrinių žaliavų</a:t>
            </a:r>
            <a:endParaRPr 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descr="https://scontent-ams2-1.xx.fbcdn.net/hphotos-xfa1/v/t1.0-9/10431495_1080304968646371_6722956745910071015_n.jpg?oh=669912bf4b882490e355244d292e159b&amp;oe=56C6E93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96786" y="2098723"/>
            <a:ext cx="4405887" cy="4405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ams2-1.xx.fbcdn.net/hphotos-xpt1/v/t1.0-9/11917488_1080306808646187_8049544350838130316_n.jpg?oh=06d57f4a2ec6857017c10e8759df4db8&amp;oe=568E33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31" y="2159135"/>
            <a:ext cx="3268944" cy="434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63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5400" dirty="0" smtClean="0">
                <a:solidFill>
                  <a:schemeClr val="accent2">
                    <a:lumMod val="50000"/>
                  </a:schemeClr>
                </a:solidFill>
                <a:latin typeface="Times New Roman" panose="02020603050405020304" pitchFamily="18" charset="0"/>
                <a:cs typeface="Times New Roman" panose="02020603050405020304" pitchFamily="18" charset="0"/>
              </a:rPr>
              <a:t>Vainikai lauke</a:t>
            </a:r>
            <a:endParaRPr lang="lt-LT" sz="5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194" name="Picture 2" descr="http://holycrossrumson.typepad.com/.a/6a0120a4f88a1c970b015437f258e8970c-p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39702" y="1842420"/>
            <a:ext cx="6923517" cy="470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90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16" y="569402"/>
            <a:ext cx="9273363" cy="5394910"/>
          </a:xfrm>
        </p:spPr>
        <p:txBody>
          <a:bodyPr>
            <a:normAutofit/>
          </a:bodyPr>
          <a:lstStyle/>
          <a:p>
            <a:pPr algn="just"/>
            <a:r>
              <a:rPr lang="lt-LT" sz="2400" dirty="0">
                <a:latin typeface="Times New Roman" panose="02020603050405020304" pitchFamily="18" charset="0"/>
                <a:cs typeface="Times New Roman" panose="02020603050405020304" pitchFamily="18" charset="0"/>
              </a:rPr>
              <a:t>Per </a:t>
            </a:r>
            <a:r>
              <a:rPr lang="lt-LT" sz="2400" dirty="0" smtClean="0">
                <a:latin typeface="Times New Roman" panose="02020603050405020304" pitchFamily="18" charset="0"/>
                <a:cs typeface="Times New Roman" panose="02020603050405020304" pitchFamily="18" charset="0"/>
              </a:rPr>
              <a:t>Adventą </a:t>
            </a:r>
            <a:r>
              <a:rPr lang="lt-LT" sz="2400" dirty="0">
                <a:latin typeface="Times New Roman" panose="02020603050405020304" pitchFamily="18" charset="0"/>
                <a:cs typeface="Times New Roman" panose="02020603050405020304" pitchFamily="18" charset="0"/>
              </a:rPr>
              <a:t>Bažnyčia skatina krikščionis užsiimti gailestingumo ir artimo meilės darbais. Tad įsijungimas į labdaringas akcijas, aukos stokojančių reikmėms, vienišų bei pagyvenusių žmonių lankymas puikiai atitinka </a:t>
            </a:r>
            <a:r>
              <a:rPr lang="lt-LT" sz="2400" dirty="0" smtClean="0">
                <a:latin typeface="Times New Roman" panose="02020603050405020304" pitchFamily="18" charset="0"/>
                <a:cs typeface="Times New Roman" panose="02020603050405020304" pitchFamily="18" charset="0"/>
              </a:rPr>
              <a:t>Advento </a:t>
            </a:r>
            <a:r>
              <a:rPr lang="lt-LT" sz="2400" dirty="0">
                <a:latin typeface="Times New Roman" panose="02020603050405020304" pitchFamily="18" charset="0"/>
                <a:cs typeface="Times New Roman" panose="02020603050405020304" pitchFamily="18" charset="0"/>
              </a:rPr>
              <a:t>prasmę</a:t>
            </a:r>
            <a:r>
              <a:rPr lang="lt-LT" sz="2400" dirty="0" smtClean="0">
                <a:latin typeface="Times New Roman" panose="02020603050405020304" pitchFamily="18" charset="0"/>
                <a:cs typeface="Times New Roman" panose="02020603050405020304" pitchFamily="18" charset="0"/>
              </a:rPr>
              <a:t>.</a:t>
            </a:r>
          </a:p>
          <a:p>
            <a:pPr algn="just"/>
            <a:r>
              <a:rPr lang="lt-LT" sz="2400" dirty="0">
                <a:latin typeface="Times New Roman" panose="02020603050405020304" pitchFamily="18" charset="0"/>
                <a:cs typeface="Times New Roman" panose="02020603050405020304" pitchFamily="18" charset="0"/>
              </a:rPr>
              <a:t>Šiuolaikinėje visuomenėje </a:t>
            </a:r>
            <a:r>
              <a:rPr lang="lt-LT" sz="2400" dirty="0" smtClean="0">
                <a:latin typeface="Times New Roman" panose="02020603050405020304" pitchFamily="18" charset="0"/>
                <a:cs typeface="Times New Roman" panose="02020603050405020304" pitchFamily="18" charset="0"/>
              </a:rPr>
              <a:t>Adventas </a:t>
            </a:r>
            <a:r>
              <a:rPr lang="lt-LT" sz="2400" dirty="0">
                <a:latin typeface="Times New Roman" panose="02020603050405020304" pitchFamily="18" charset="0"/>
                <a:cs typeface="Times New Roman" panose="02020603050405020304" pitchFamily="18" charset="0"/>
              </a:rPr>
              <a:t>tarsi pradingsta šventiniame šurmulyje, kalėdinių akcijų bei atrakcijų sūkuryje. Nūdienos dvasiniai mokytojai pabrėžia, kad </a:t>
            </a:r>
            <a:r>
              <a:rPr lang="lt-LT" sz="2400" dirty="0" smtClean="0">
                <a:latin typeface="Times New Roman" panose="02020603050405020304" pitchFamily="18" charset="0"/>
                <a:cs typeface="Times New Roman" panose="02020603050405020304" pitchFamily="18" charset="0"/>
              </a:rPr>
              <a:t>Adventas </a:t>
            </a:r>
            <a:r>
              <a:rPr lang="lt-LT" sz="2400" dirty="0">
                <a:latin typeface="Times New Roman" panose="02020603050405020304" pitchFamily="18" charset="0"/>
                <a:cs typeface="Times New Roman" panose="02020603050405020304" pitchFamily="18" charset="0"/>
              </a:rPr>
              <a:t>yra pasiūlymas ieškoti ramybės. </a:t>
            </a:r>
          </a:p>
          <a:p>
            <a:pPr algn="just"/>
            <a:r>
              <a:rPr lang="lt-LT" sz="2400" dirty="0">
                <a:latin typeface="Times New Roman" panose="02020603050405020304" pitchFamily="18" charset="0"/>
                <a:cs typeface="Times New Roman" panose="02020603050405020304" pitchFamily="18" charset="0"/>
              </a:rPr>
              <a:t>Surasti laiko </a:t>
            </a:r>
            <a:r>
              <a:rPr lang="lt-LT" sz="2400" dirty="0" smtClean="0">
                <a:latin typeface="Times New Roman" panose="02020603050405020304" pitchFamily="18" charset="0"/>
                <a:cs typeface="Times New Roman" panose="02020603050405020304" pitchFamily="18" charset="0"/>
              </a:rPr>
              <a:t>paskaitinėti </a:t>
            </a:r>
            <a:r>
              <a:rPr lang="lt-LT" sz="2400" dirty="0">
                <a:latin typeface="Times New Roman" panose="02020603050405020304" pitchFamily="18" charset="0"/>
                <a:cs typeface="Times New Roman" panose="02020603050405020304" pitchFamily="18" charset="0"/>
              </a:rPr>
              <a:t>Šventąjį Raštą, skirti vieną, kitą valandėlę pažvelgti į savo širdies gelmes, užmegzti dialogą su Kūrėju. Taip pat dažniau nei įprasta pabūti šeimoje, paprasčiausiai niekur neskubant pasišnekučiuoti su vaikais, sutuoktiniu ar tėvais. Kitaip tariant, tai galimybė pažvelgti į savo laiką ir kasdienybę kitu žvilgsniu.</a:t>
            </a:r>
          </a:p>
          <a:p>
            <a:endParaRPr lang="lt-LT" sz="2400" dirty="0"/>
          </a:p>
        </p:txBody>
      </p:sp>
    </p:spTree>
    <p:extLst>
      <p:ext uri="{BB962C8B-B14F-4D97-AF65-F5344CB8AC3E}">
        <p14:creationId xmlns:p14="http://schemas.microsoft.com/office/powerpoint/2010/main" val="2290112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86963" cy="712113"/>
          </a:xfrm>
        </p:spPr>
        <p:txBody>
          <a:bodyPr>
            <a:noAutofit/>
          </a:bodyPr>
          <a:lstStyle/>
          <a:p>
            <a:r>
              <a:rPr lang="lt-LT" sz="5400" dirty="0" smtClean="0">
                <a:solidFill>
                  <a:schemeClr val="accent2">
                    <a:lumMod val="50000"/>
                  </a:schemeClr>
                </a:solidFill>
                <a:latin typeface="Times New Roman" pitchFamily="18" charset="0"/>
                <a:cs typeface="Times New Roman" pitchFamily="18" charset="0"/>
              </a:rPr>
              <a:t>Literatūra</a:t>
            </a:r>
            <a:endParaRPr lang="lt-LT" sz="5400"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34163" y="1728446"/>
            <a:ext cx="8965019" cy="3736689"/>
          </a:xfrm>
        </p:spPr>
        <p:txBody>
          <a:bodyPr>
            <a:normAutofit fontScale="92500" lnSpcReduction="10000"/>
          </a:bodyPr>
          <a:lstStyle/>
          <a:p>
            <a:r>
              <a:rPr lang="lt-LT" dirty="0" smtClean="0">
                <a:solidFill>
                  <a:schemeClr val="accent2">
                    <a:lumMod val="50000"/>
                  </a:schemeClr>
                </a:solidFill>
                <a:latin typeface="Times New Roman" pitchFamily="18" charset="0"/>
                <a:cs typeface="Times New Roman" pitchFamily="18" charset="0"/>
                <a:hlinkClick r:id="rId2"/>
              </a:rPr>
              <a:t>http://www.kazimiero.lt/jupgrade/index.php/straipsniai/kiti/196-advento-vainikas</a:t>
            </a:r>
            <a:endParaRPr lang="lt-LT" dirty="0" smtClean="0">
              <a:solidFill>
                <a:schemeClr val="accent2">
                  <a:lumMod val="50000"/>
                </a:schemeClr>
              </a:solidFill>
              <a:latin typeface="Times New Roman" pitchFamily="18" charset="0"/>
              <a:cs typeface="Times New Roman" pitchFamily="18" charset="0"/>
            </a:endParaRPr>
          </a:p>
          <a:p>
            <a:r>
              <a:rPr lang="lt-LT" dirty="0" smtClean="0">
                <a:solidFill>
                  <a:schemeClr val="accent2">
                    <a:lumMod val="50000"/>
                  </a:schemeClr>
                </a:solidFill>
                <a:latin typeface="Times New Roman" pitchFamily="18" charset="0"/>
                <a:cs typeface="Times New Roman" pitchFamily="18" charset="0"/>
              </a:rPr>
              <a:t> </a:t>
            </a:r>
            <a:r>
              <a:rPr lang="lt-LT" dirty="0" smtClean="0">
                <a:solidFill>
                  <a:schemeClr val="accent2">
                    <a:lumMod val="50000"/>
                  </a:schemeClr>
                </a:solidFill>
                <a:latin typeface="Times New Roman" pitchFamily="18" charset="0"/>
                <a:cs typeface="Times New Roman" pitchFamily="18" charset="0"/>
                <a:hlinkClick r:id="rId3"/>
              </a:rPr>
              <a:t>http://www.vievioparapija.eu/naudinga/adventas/advento-vainiko-kilme</a:t>
            </a:r>
            <a:endParaRPr lang="lt-LT" dirty="0" smtClean="0">
              <a:solidFill>
                <a:schemeClr val="accent2">
                  <a:lumMod val="50000"/>
                </a:schemeClr>
              </a:solidFill>
              <a:latin typeface="Times New Roman" pitchFamily="18" charset="0"/>
              <a:cs typeface="Times New Roman" pitchFamily="18" charset="0"/>
            </a:endParaRPr>
          </a:p>
          <a:p>
            <a:r>
              <a:rPr lang="lt-LT" dirty="0" smtClean="0">
                <a:solidFill>
                  <a:schemeClr val="accent2">
                    <a:lumMod val="50000"/>
                  </a:schemeClr>
                </a:solidFill>
                <a:latin typeface="Times New Roman" pitchFamily="18" charset="0"/>
                <a:cs typeface="Times New Roman" pitchFamily="18" charset="0"/>
                <a:hlinkClick r:id="rId4"/>
              </a:rPr>
              <a:t>http://www.delfi.lt/gyvenimas/istorijos/tai-ka-turite-zinoti-apie-adventa.d?id=66522228</a:t>
            </a:r>
            <a:endParaRPr lang="lt-LT" dirty="0" smtClean="0">
              <a:solidFill>
                <a:schemeClr val="accent2">
                  <a:lumMod val="50000"/>
                </a:schemeClr>
              </a:solidFill>
              <a:latin typeface="Times New Roman" pitchFamily="18" charset="0"/>
              <a:cs typeface="Times New Roman" pitchFamily="18" charset="0"/>
            </a:endParaRPr>
          </a:p>
          <a:p>
            <a:r>
              <a:rPr lang="lt-LT" dirty="0" smtClean="0">
                <a:solidFill>
                  <a:schemeClr val="accent2">
                    <a:lumMod val="50000"/>
                  </a:schemeClr>
                </a:solidFill>
                <a:latin typeface="Times New Roman" pitchFamily="18" charset="0"/>
                <a:cs typeface="Times New Roman" pitchFamily="18" charset="0"/>
                <a:hlinkClick r:id="rId5"/>
              </a:rPr>
              <a:t>http://www.samogit.lt/kultura/Adventas.htm</a:t>
            </a:r>
            <a:endParaRPr lang="lt-LT" dirty="0" smtClean="0">
              <a:solidFill>
                <a:schemeClr val="accent2">
                  <a:lumMod val="50000"/>
                </a:schemeClr>
              </a:solidFill>
              <a:latin typeface="Times New Roman" pitchFamily="18" charset="0"/>
              <a:cs typeface="Times New Roman" pitchFamily="18" charset="0"/>
            </a:endParaRPr>
          </a:p>
          <a:p>
            <a:r>
              <a:rPr lang="lt-LT" dirty="0">
                <a:solidFill>
                  <a:schemeClr val="accent2">
                    <a:lumMod val="50000"/>
                  </a:schemeClr>
                </a:solidFill>
                <a:latin typeface="Times New Roman" pitchFamily="18" charset="0"/>
                <a:cs typeface="Times New Roman" pitchFamily="18" charset="0"/>
              </a:rPr>
              <a:t>http://gyvbudas.lrytas.lt/seima/adventas-kitaip-iprasmintas-laikas.htm</a:t>
            </a:r>
            <a:endParaRPr lang="lt-LT" dirty="0" smtClean="0">
              <a:solidFill>
                <a:schemeClr val="accent2">
                  <a:lumMod val="50000"/>
                </a:schemeClr>
              </a:solidFill>
              <a:latin typeface="Times New Roman" pitchFamily="18" charset="0"/>
              <a:cs typeface="Times New Roman" pitchFamily="18" charset="0"/>
            </a:endParaRPr>
          </a:p>
          <a:p>
            <a:r>
              <a:rPr lang="lt-LT" dirty="0">
                <a:solidFill>
                  <a:schemeClr val="accent2">
                    <a:lumMod val="50000"/>
                  </a:schemeClr>
                </a:solidFill>
                <a:latin typeface="Times New Roman" pitchFamily="18" charset="0"/>
                <a:cs typeface="Times New Roman" pitchFamily="18" charset="0"/>
                <a:hlinkClick r:id="rId6"/>
              </a:rPr>
              <a:t>http://</a:t>
            </a:r>
            <a:r>
              <a:rPr lang="lt-LT" dirty="0" smtClean="0">
                <a:solidFill>
                  <a:schemeClr val="accent2">
                    <a:lumMod val="50000"/>
                  </a:schemeClr>
                </a:solidFill>
                <a:latin typeface="Times New Roman" pitchFamily="18" charset="0"/>
                <a:cs typeface="Times New Roman" pitchFamily="18" charset="0"/>
                <a:hlinkClick r:id="rId6"/>
              </a:rPr>
              <a:t>www.upc.smm.lt/ekspertavimas/mddb/Etnin%C4%97%20kult%C5%ABra/Mokomoji%20med%C5%BEiaga%20%E2%80%9EMitologiniai%20%C5%BEenklai%E2%80%9C.pdf</a:t>
            </a:r>
            <a:endParaRPr lang="lt-LT" dirty="0" smtClean="0">
              <a:solidFill>
                <a:schemeClr val="accent2">
                  <a:lumMod val="50000"/>
                </a:schemeClr>
              </a:solidFill>
              <a:latin typeface="Times New Roman" pitchFamily="18" charset="0"/>
              <a:cs typeface="Times New Roman" pitchFamily="18" charset="0"/>
            </a:endParaRPr>
          </a:p>
          <a:p>
            <a:r>
              <a:rPr lang="lt-LT" dirty="0">
                <a:solidFill>
                  <a:schemeClr val="accent2">
                    <a:lumMod val="50000"/>
                  </a:schemeClr>
                </a:solidFill>
                <a:latin typeface="Times New Roman" pitchFamily="18" charset="0"/>
                <a:cs typeface="Times New Roman" pitchFamily="18" charset="0"/>
              </a:rPr>
              <a:t>http://www.erepublik.com/en/article/-lnp-gruod-io-21-oji-elnio-devyniaragio-diena-pamin-kime-j--2479621/1/20</a:t>
            </a:r>
            <a:endParaRPr lang="lt-LT" dirty="0" smtClean="0">
              <a:solidFill>
                <a:schemeClr val="accent2">
                  <a:lumMod val="50000"/>
                </a:schemeClr>
              </a:solidFill>
              <a:latin typeface="Times New Roman" pitchFamily="18" charset="0"/>
              <a:cs typeface="Times New Roman" pitchFamily="18" charset="0"/>
            </a:endParaRPr>
          </a:p>
          <a:p>
            <a:pPr marL="0" indent="0">
              <a:buNone/>
            </a:pPr>
            <a:r>
              <a:rPr lang="lt-LT" dirty="0" smtClean="0"/>
              <a:t/>
            </a:r>
            <a:br>
              <a:rPr lang="lt-LT" dirty="0" smtClean="0"/>
            </a:br>
            <a:endParaRPr lang="lt-LT" dirty="0" smtClean="0"/>
          </a:p>
          <a:p>
            <a:endParaRPr lang="lt-LT" dirty="0"/>
          </a:p>
        </p:txBody>
      </p:sp>
    </p:spTree>
    <p:extLst>
      <p:ext uri="{BB962C8B-B14F-4D97-AF65-F5344CB8AC3E}">
        <p14:creationId xmlns:p14="http://schemas.microsoft.com/office/powerpoint/2010/main" val="392381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577702" y="288690"/>
            <a:ext cx="9144000" cy="6359238"/>
          </a:xfrm>
          <a:noFill/>
        </p:spPr>
        <p:txBody>
          <a:bodyPr>
            <a:normAutofit lnSpcReduction="10000"/>
          </a:bodyPr>
          <a:lstStyle/>
          <a:p>
            <a:pPr eaLnBrk="1" hangingPunct="1"/>
            <a:endParaRPr lang="lt-LT" altLang="lt-LT" sz="1800" b="1" dirty="0"/>
          </a:p>
          <a:p>
            <a:pPr algn="ctr">
              <a:buNone/>
            </a:pPr>
            <a:r>
              <a:rPr lang="lt-LT" altLang="lt-LT" sz="5400" dirty="0">
                <a:latin typeface="Times New Roman" panose="02020603050405020304" pitchFamily="18" charset="0"/>
                <a:cs typeface="Times New Roman" panose="02020603050405020304" pitchFamily="18" charset="0"/>
              </a:rPr>
              <a:t>Advento būrimai</a:t>
            </a:r>
          </a:p>
          <a:p>
            <a:pPr algn="just" eaLnBrk="1" hangingPunct="1"/>
            <a:r>
              <a:rPr lang="en-US" altLang="lt-LT" sz="2000" dirty="0">
                <a:latin typeface="Times New Roman" panose="02020603050405020304" pitchFamily="18" charset="0"/>
                <a:cs typeface="Times New Roman" panose="02020603050405020304" pitchFamily="18" charset="0"/>
              </a:rPr>
              <a:t>B</a:t>
            </a:r>
            <a:r>
              <a:rPr lang="lt-LT" altLang="lt-LT" sz="2000" dirty="0">
                <a:latin typeface="Times New Roman" panose="02020603050405020304" pitchFamily="18" charset="0"/>
                <a:cs typeface="Times New Roman" panose="02020603050405020304" pitchFamily="18" charset="0"/>
              </a:rPr>
              <a:t>ū</a:t>
            </a:r>
            <a:r>
              <a:rPr lang="en-US" altLang="lt-LT" sz="2000" dirty="0" err="1">
                <a:latin typeface="Times New Roman" panose="02020603050405020304" pitchFamily="18" charset="0"/>
                <a:cs typeface="Times New Roman" panose="02020603050405020304" pitchFamily="18" charset="0"/>
              </a:rPr>
              <a:t>rimas</a:t>
            </a:r>
            <a:r>
              <a:rPr lang="en-US" altLang="lt-LT" sz="2000" dirty="0">
                <a:latin typeface="Times New Roman" panose="02020603050405020304" pitchFamily="18" charset="0"/>
                <a:cs typeface="Times New Roman" panose="02020603050405020304" pitchFamily="18" charset="0"/>
              </a:rPr>
              <a:t> </a:t>
            </a:r>
            <a:r>
              <a:rPr lang="lt-LT" altLang="lt-LT" sz="2000" dirty="0">
                <a:latin typeface="Times New Roman" panose="02020603050405020304" pitchFamily="18" charset="0"/>
                <a:cs typeface="Times New Roman" panose="02020603050405020304" pitchFamily="18" charset="0"/>
              </a:rPr>
              <a:t>iš smilgos: iš po stalo traukdavo smilgas. Traukti buvo galima tik vieną kartą. Buvo nusistovėjusi ir traukimo eiga – visi vienu metu arba paeiliui. </a:t>
            </a:r>
            <a:r>
              <a:rPr lang="lt-LT" altLang="lt-LT" sz="2000" dirty="0" err="1">
                <a:latin typeface="Times New Roman" panose="02020603050405020304" pitchFamily="18" charset="0"/>
                <a:cs typeface="Times New Roman" panose="02020603050405020304" pitchFamily="18" charset="0"/>
              </a:rPr>
              <a:t>Trau</a:t>
            </a:r>
            <a:r>
              <a:rPr lang="en-US" altLang="lt-LT" sz="2000" dirty="0">
                <a:latin typeface="Times New Roman" panose="02020603050405020304" pitchFamily="18" charset="0"/>
                <a:cs typeface="Times New Roman" panose="02020603050405020304" pitchFamily="18" charset="0"/>
              </a:rPr>
              <a:t>k</a:t>
            </a:r>
            <a:r>
              <a:rPr lang="lt-LT" altLang="lt-LT" sz="2000" dirty="0" err="1">
                <a:latin typeface="Times New Roman" panose="02020603050405020304" pitchFamily="18" charset="0"/>
                <a:cs typeface="Times New Roman" panose="02020603050405020304" pitchFamily="18" charset="0"/>
              </a:rPr>
              <a:t>ti</a:t>
            </a:r>
            <a:r>
              <a:rPr lang="lt-LT" altLang="lt-LT" sz="2000" dirty="0">
                <a:latin typeface="Times New Roman" panose="02020603050405020304" pitchFamily="18" charset="0"/>
                <a:cs typeface="Times New Roman" panose="02020603050405020304" pitchFamily="18" charset="0"/>
              </a:rPr>
              <a:t> reikia nežiūrint dešine ranka. Ką iš smilgos norėdavo sužinoti nusistatydavo iš karto. Jei prie ištraukto šiaudo prikibęs antras reiškia vedybas, jei šiaudas ilgas- toli ištekėsi arba vyras bus ilgas, jei trumpas – žemas, jei stiebelis storas – geras gyvenimas, jei su gumbu – turtingas. Ištrauktus šiaudelius sudėdavo atgal po staltiese.</a:t>
            </a:r>
          </a:p>
          <a:p>
            <a:pPr algn="just" eaLnBrk="1" hangingPunct="1"/>
            <a:r>
              <a:rPr lang="lt-LT" altLang="lt-LT" sz="2000" dirty="0">
                <a:latin typeface="Times New Roman" panose="02020603050405020304" pitchFamily="18" charset="0"/>
                <a:cs typeface="Times New Roman" panose="02020603050405020304" pitchFamily="18" charset="0"/>
              </a:rPr>
              <a:t> </a:t>
            </a:r>
            <a:r>
              <a:rPr lang="en-US" altLang="lt-LT" sz="2000" dirty="0" err="1">
                <a:latin typeface="Times New Roman" panose="02020603050405020304" pitchFamily="18" charset="0"/>
                <a:cs typeface="Times New Roman" panose="02020603050405020304" pitchFamily="18" charset="0"/>
              </a:rPr>
              <a:t>Sp</a:t>
            </a:r>
            <a:r>
              <a:rPr lang="lt-LT" altLang="lt-LT" sz="2000" dirty="0">
                <a:latin typeface="Times New Roman" panose="02020603050405020304" pitchFamily="18" charset="0"/>
                <a:cs typeface="Times New Roman" panose="02020603050405020304" pitchFamily="18" charset="0"/>
              </a:rPr>
              <a:t>ė</a:t>
            </a:r>
            <a:r>
              <a:rPr lang="en-US" altLang="lt-LT" sz="2000" dirty="0" err="1">
                <a:latin typeface="Times New Roman" panose="02020603050405020304" pitchFamily="18" charset="0"/>
                <a:cs typeface="Times New Roman" panose="02020603050405020304" pitchFamily="18" charset="0"/>
              </a:rPr>
              <a:t>jimai</a:t>
            </a:r>
            <a:r>
              <a:rPr lang="lt-LT" altLang="lt-LT" sz="2000" dirty="0">
                <a:latin typeface="Times New Roman" panose="02020603050405020304" pitchFamily="18" charset="0"/>
                <a:cs typeface="Times New Roman" panose="02020603050405020304" pitchFamily="18" charset="0"/>
              </a:rPr>
              <a:t> iš apavo: merginos sutardavo nuo kurios iki kurios vietos dėlios </a:t>
            </a:r>
            <a:r>
              <a:rPr lang="lt-LT" altLang="lt-LT" sz="2000" dirty="0" smtClean="0">
                <a:latin typeface="Times New Roman" panose="02020603050405020304" pitchFamily="18" charset="0"/>
                <a:cs typeface="Times New Roman" panose="02020603050405020304" pitchFamily="18" charset="0"/>
              </a:rPr>
              <a:t>apavą</a:t>
            </a:r>
            <a:r>
              <a:rPr lang="lt-LT" altLang="lt-LT" sz="2000" dirty="0">
                <a:latin typeface="Times New Roman" panose="02020603050405020304" pitchFamily="18" charset="0"/>
                <a:cs typeface="Times New Roman" panose="02020603050405020304" pitchFamily="18" charset="0"/>
              </a:rPr>
              <a:t>. Kuri pirmoji pasiekdavo tikslą, ta pirmoji ištekėsianti. Merginos nusisukusios nuo durų mesdavo per galvą apavą : jei priekis į duris – ištekės, jei ne dar pabus namuose.</a:t>
            </a:r>
          </a:p>
          <a:p>
            <a:pPr eaLnBrk="1" hangingPunct="1"/>
            <a:r>
              <a:rPr lang="lt-LT" altLang="lt-LT" sz="2000" dirty="0">
                <a:latin typeface="Times New Roman" panose="02020603050405020304" pitchFamily="18" charset="0"/>
                <a:cs typeface="Times New Roman" panose="02020603050405020304" pitchFamily="18" charset="0"/>
              </a:rPr>
              <a:t>Būdavo ir tokių namų, kur ateitį burdavo žirniais, pupomis, riešutais,  </a:t>
            </a:r>
            <a:r>
              <a:rPr lang="lt-LT" altLang="lt-LT" sz="2000" dirty="0" err="1">
                <a:latin typeface="Times New Roman" panose="02020603050405020304" pitchFamily="18" charset="0"/>
                <a:cs typeface="Times New Roman" panose="02020603050405020304" pitchFamily="18" charset="0"/>
              </a:rPr>
              <a:t>kūčiukais</a:t>
            </a:r>
            <a:r>
              <a:rPr lang="lt-LT" altLang="lt-LT" sz="2000" dirty="0">
                <a:latin typeface="Times New Roman" panose="02020603050405020304" pitchFamily="18" charset="0"/>
                <a:cs typeface="Times New Roman" panose="02020603050405020304" pitchFamily="18" charset="0"/>
              </a:rPr>
              <a:t>. Imdavo saują ir skaičiuodavo. Jei skaičius porinis – ištekėsi, jei ne dar metus pasiliksi tėvų namuose</a:t>
            </a:r>
            <a:r>
              <a:rPr lang="lt-LT" altLang="lt-LT" sz="2000" dirty="0" smtClean="0">
                <a:latin typeface="Times New Roman" panose="02020603050405020304" pitchFamily="18" charset="0"/>
                <a:cs typeface="Times New Roman" panose="02020603050405020304" pitchFamily="18" charset="0"/>
              </a:rPr>
              <a:t>.</a:t>
            </a:r>
          </a:p>
          <a:p>
            <a:r>
              <a:rPr lang="lt-LT" altLang="lt-LT" sz="2000" dirty="0" smtClean="0">
                <a:latin typeface="Times New Roman" panose="02020603050405020304" pitchFamily="18" charset="0"/>
                <a:cs typeface="Times New Roman" panose="02020603050405020304" pitchFamily="18" charset="0"/>
              </a:rPr>
              <a:t>Į indą sudedama visų besiburiančiųjų po 1 daiktą. Indas  kratomas. Kurio daiktas iškrenta </a:t>
            </a:r>
            <a:r>
              <a:rPr lang="lt-LT" altLang="lt-LT" sz="2000" dirty="0" smtClean="0">
                <a:latin typeface="Times New Roman" panose="02020603050405020304" pitchFamily="18" charset="0"/>
                <a:cs typeface="Times New Roman" panose="02020603050405020304" pitchFamily="18" charset="0"/>
              </a:rPr>
              <a:t>pirmas </a:t>
            </a:r>
            <a:r>
              <a:rPr lang="lt-LT" altLang="lt-LT" sz="2000" dirty="0" smtClean="0">
                <a:latin typeface="Times New Roman" panose="02020603050405020304" pitchFamily="18" charset="0"/>
                <a:cs typeface="Times New Roman" panose="02020603050405020304" pitchFamily="18" charset="0"/>
              </a:rPr>
              <a:t>– tas (ta) pirmoji (-</a:t>
            </a:r>
            <a:r>
              <a:rPr lang="lt-LT" altLang="lt-LT" sz="2000" dirty="0" err="1" smtClean="0">
                <a:latin typeface="Times New Roman" panose="02020603050405020304" pitchFamily="18" charset="0"/>
                <a:cs typeface="Times New Roman" panose="02020603050405020304" pitchFamily="18" charset="0"/>
              </a:rPr>
              <a:t>asis</a:t>
            </a:r>
            <a:r>
              <a:rPr lang="lt-LT" altLang="lt-LT" sz="2000" dirty="0" smtClean="0">
                <a:latin typeface="Times New Roman" panose="02020603050405020304" pitchFamily="18" charset="0"/>
                <a:cs typeface="Times New Roman" panose="02020603050405020304" pitchFamily="18" charset="0"/>
              </a:rPr>
              <a:t>) ves (ištekės).</a:t>
            </a:r>
          </a:p>
          <a:p>
            <a:pPr eaLnBrk="1" hangingPunct="1"/>
            <a:endParaRPr lang="lt-LT" alt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536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45914" y="2163666"/>
            <a:ext cx="9144000" cy="1685320"/>
          </a:xfrm>
          <a:solidFill>
            <a:schemeClr val="bg1"/>
          </a:solidFill>
          <a:ln>
            <a:solidFill>
              <a:schemeClr val="bg1"/>
            </a:solidFill>
          </a:ln>
        </p:spPr>
        <p:txBody>
          <a:bodyPr>
            <a:normAutofit/>
          </a:bodyPr>
          <a:lstStyle/>
          <a:p>
            <a:pPr marL="0" indent="361950" algn="just" eaLnBrk="1" hangingPunct="1">
              <a:buFontTx/>
              <a:buNone/>
            </a:pPr>
            <a:r>
              <a:rPr lang="lt-LT" altLang="lt-LT" sz="2800" b="1" dirty="0" smtClean="0">
                <a:latin typeface="Times New Roman" panose="02020603050405020304" pitchFamily="18" charset="0"/>
                <a:cs typeface="Times New Roman" panose="02020603050405020304" pitchFamily="18" charset="0"/>
              </a:rPr>
              <a:t>  </a:t>
            </a:r>
            <a:r>
              <a:rPr lang="lt-LT" altLang="lt-LT" sz="2800" dirty="0" smtClean="0">
                <a:latin typeface="Times New Roman" panose="02020603050405020304" pitchFamily="18" charset="0"/>
                <a:cs typeface="Times New Roman" panose="02020603050405020304" pitchFamily="18" charset="0"/>
              </a:rPr>
              <a:t>Pasiruošimas </a:t>
            </a:r>
            <a:r>
              <a:rPr lang="lt-LT" altLang="lt-LT" sz="2800" dirty="0">
                <a:latin typeface="Times New Roman" panose="02020603050405020304" pitchFamily="18" charset="0"/>
                <a:cs typeface="Times New Roman" panose="02020603050405020304" pitchFamily="18" charset="0"/>
              </a:rPr>
              <a:t>žiemos šventėms buvo reikšmingas nuo senų laikų: tai buvo tarsi apsivalymo, susitvarkymo ir nebaigtų darbų baigimo metas</a:t>
            </a:r>
            <a:r>
              <a:rPr lang="lt-LT" altLang="lt-LT" sz="2800" dirty="0" smtClean="0">
                <a:latin typeface="Times New Roman" panose="02020603050405020304" pitchFamily="18" charset="0"/>
                <a:cs typeface="Times New Roman" panose="02020603050405020304" pitchFamily="18" charset="0"/>
              </a:rPr>
              <a:t>...</a:t>
            </a:r>
            <a:endParaRPr lang="lt-LT" alt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1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75684" y="198153"/>
            <a:ext cx="9144000" cy="6234546"/>
          </a:xfrm>
          <a:noFill/>
          <a:ln>
            <a:noFill/>
            <a:miter lim="800000"/>
            <a:headEnd/>
            <a:tailEnd/>
          </a:ln>
        </p:spPr>
        <p:txBody>
          <a:bodyPr>
            <a:normAutofit/>
          </a:bodyPr>
          <a:lstStyle/>
          <a:p>
            <a:pPr algn="ctr" eaLnBrk="1" hangingPunct="1">
              <a:lnSpc>
                <a:spcPct val="90000"/>
              </a:lnSpc>
              <a:buFontTx/>
              <a:buNone/>
            </a:pPr>
            <a:r>
              <a:rPr lang="lt-LT" altLang="lt-LT" sz="5400" dirty="0" smtClean="0">
                <a:solidFill>
                  <a:schemeClr val="accent1"/>
                </a:solidFill>
                <a:latin typeface="Times New Roman" panose="02020603050405020304" pitchFamily="18" charset="0"/>
                <a:cs typeface="Times New Roman" panose="02020603050405020304" pitchFamily="18" charset="0"/>
              </a:rPr>
              <a:t>Vainikai</a:t>
            </a:r>
          </a:p>
          <a:p>
            <a:pPr algn="just"/>
            <a:r>
              <a:rPr lang="lt-LT" altLang="lt-LT" dirty="0">
                <a:latin typeface="Times New Roman" panose="02020603050405020304" pitchFamily="18" charset="0"/>
              </a:rPr>
              <a:t>  </a:t>
            </a:r>
            <a:r>
              <a:rPr lang="lt-LT" altLang="lt-LT" sz="2400" dirty="0" smtClean="0">
                <a:latin typeface="Times New Roman" panose="02020603050405020304" pitchFamily="18" charset="0"/>
              </a:rPr>
              <a:t>Viena </a:t>
            </a:r>
            <a:r>
              <a:rPr lang="lt-LT" altLang="lt-LT" sz="2400" dirty="0">
                <a:latin typeface="Times New Roman" panose="02020603050405020304" pitchFamily="18" charset="0"/>
              </a:rPr>
              <a:t>seniausių floristinių kompozicijų - vainikas. </a:t>
            </a:r>
          </a:p>
          <a:p>
            <a:pPr algn="just"/>
            <a:r>
              <a:rPr lang="lt-LT" altLang="lt-LT" sz="2400" dirty="0">
                <a:latin typeface="Times New Roman" panose="02020603050405020304" pitchFamily="18" charset="0"/>
              </a:rPr>
              <a:t>  </a:t>
            </a:r>
            <a:r>
              <a:rPr lang="lt-LT" altLang="lt-LT" sz="2400" dirty="0" smtClean="0">
                <a:latin typeface="Times New Roman" panose="02020603050405020304" pitchFamily="18" charset="0"/>
              </a:rPr>
              <a:t>Dar </a:t>
            </a:r>
            <a:r>
              <a:rPr lang="lt-LT" altLang="lt-LT" sz="2400" dirty="0">
                <a:latin typeface="Times New Roman" panose="02020603050405020304" pitchFamily="18" charset="0"/>
              </a:rPr>
              <a:t>senovės Romoje žmonės dekoratyvinius vainikus laikė pergalės </a:t>
            </a:r>
            <a:r>
              <a:rPr lang="lt-LT" altLang="lt-LT" sz="2400" dirty="0" smtClean="0">
                <a:latin typeface="Times New Roman" panose="02020603050405020304" pitchFamily="18" charset="0"/>
              </a:rPr>
              <a:t>     </a:t>
            </a:r>
          </a:p>
          <a:p>
            <a:pPr marL="0" indent="0" algn="just">
              <a:buNone/>
            </a:pPr>
            <a:r>
              <a:rPr lang="lt-LT" altLang="lt-LT" sz="2400" dirty="0" smtClean="0">
                <a:latin typeface="Times New Roman" panose="02020603050405020304" pitchFamily="18" charset="0"/>
              </a:rPr>
              <a:t>      ir </a:t>
            </a:r>
            <a:r>
              <a:rPr lang="lt-LT" altLang="lt-LT" sz="2400" dirty="0">
                <a:latin typeface="Times New Roman" panose="02020603050405020304" pitchFamily="18" charset="0"/>
              </a:rPr>
              <a:t>šventimo simboliu.</a:t>
            </a:r>
          </a:p>
          <a:p>
            <a:pPr marL="0" indent="265113" algn="just">
              <a:lnSpc>
                <a:spcPct val="100000"/>
              </a:lnSpc>
            </a:pPr>
            <a:r>
              <a:rPr lang="en-US" altLang="lt-LT" sz="2400" dirty="0">
                <a:latin typeface="Times New Roman" panose="02020603050405020304" pitchFamily="18" charset="0"/>
              </a:rPr>
              <a:t>  </a:t>
            </a:r>
            <a:r>
              <a:rPr lang="lt-LT" altLang="lt-LT" sz="2400" dirty="0" smtClean="0">
                <a:latin typeface="Times New Roman" panose="02020603050405020304" pitchFamily="18" charset="0"/>
              </a:rPr>
              <a:t>Tobulai </a:t>
            </a:r>
            <a:r>
              <a:rPr lang="lt-LT" altLang="lt-LT" sz="2400" dirty="0">
                <a:latin typeface="Times New Roman" panose="02020603050405020304" pitchFamily="18" charset="0"/>
              </a:rPr>
              <a:t>apvali rato forma nuo seno buvo siejama su laiko tėkme, </a:t>
            </a:r>
            <a:r>
              <a:rPr lang="lt-LT" altLang="lt-LT" sz="2400" dirty="0" smtClean="0">
                <a:latin typeface="Times New Roman" panose="02020603050405020304" pitchFamily="18" charset="0"/>
              </a:rPr>
              <a:t>   </a:t>
            </a:r>
          </a:p>
          <a:p>
            <a:pPr marL="0" indent="0" algn="just">
              <a:buNone/>
            </a:pPr>
            <a:r>
              <a:rPr lang="lt-LT" altLang="lt-LT" sz="2400" dirty="0">
                <a:latin typeface="Times New Roman" panose="02020603050405020304" pitchFamily="18" charset="0"/>
              </a:rPr>
              <a:t> </a:t>
            </a:r>
            <a:r>
              <a:rPr lang="lt-LT" altLang="lt-LT" sz="2400" dirty="0" smtClean="0">
                <a:latin typeface="Times New Roman" panose="02020603050405020304" pitchFamily="18" charset="0"/>
              </a:rPr>
              <a:t>      amžinybe</a:t>
            </a:r>
            <a:r>
              <a:rPr lang="lt-LT" altLang="lt-LT" sz="2400" dirty="0">
                <a:latin typeface="Times New Roman" panose="02020603050405020304" pitchFamily="18" charset="0"/>
              </a:rPr>
              <a:t>, su </a:t>
            </a:r>
            <a:r>
              <a:rPr lang="lt-LT" altLang="lt-LT" sz="2400" dirty="0" err="1">
                <a:latin typeface="Times New Roman" panose="02020603050405020304" pitchFamily="18" charset="0"/>
              </a:rPr>
              <a:t>šviesogrąžos</a:t>
            </a:r>
            <a:r>
              <a:rPr lang="lt-LT" altLang="lt-LT" sz="2400" dirty="0">
                <a:latin typeface="Times New Roman" panose="02020603050405020304" pitchFamily="18" charset="0"/>
              </a:rPr>
              <a:t> simboliu saule. </a:t>
            </a:r>
            <a:endParaRPr lang="en-US" altLang="lt-LT" sz="2400" dirty="0">
              <a:latin typeface="Times New Roman" panose="02020603050405020304" pitchFamily="18" charset="0"/>
            </a:endParaRPr>
          </a:p>
          <a:p>
            <a:pPr algn="just"/>
            <a:r>
              <a:rPr lang="lt-LT" altLang="lt-LT" sz="2400" dirty="0">
                <a:latin typeface="Times New Roman" panose="02020603050405020304" pitchFamily="18" charset="0"/>
              </a:rPr>
              <a:t>  </a:t>
            </a:r>
            <a:r>
              <a:rPr lang="en-US" altLang="lt-LT" sz="2400" dirty="0" err="1" smtClean="0">
                <a:latin typeface="Times New Roman" panose="02020603050405020304" pitchFamily="18" charset="0"/>
              </a:rPr>
              <a:t>Vainikas</a:t>
            </a:r>
            <a:r>
              <a:rPr lang="en-US" altLang="lt-LT" sz="2400" dirty="0" smtClean="0">
                <a:latin typeface="Times New Roman" panose="02020603050405020304" pitchFamily="18" charset="0"/>
              </a:rPr>
              <a:t> </a:t>
            </a:r>
            <a:r>
              <a:rPr lang="en-US" altLang="lt-LT" sz="2400" dirty="0">
                <a:latin typeface="Times New Roman" panose="02020603050405020304" pitchFamily="18" charset="0"/>
              </a:rPr>
              <a:t>tai </a:t>
            </a:r>
            <a:r>
              <a:rPr lang="en-US" altLang="lt-LT" sz="2400" dirty="0" err="1">
                <a:latin typeface="Times New Roman" panose="02020603050405020304" pitchFamily="18" charset="0"/>
              </a:rPr>
              <a:t>rato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ir</a:t>
            </a:r>
            <a:r>
              <a:rPr lang="en-US" altLang="lt-LT" sz="2400" dirty="0">
                <a:latin typeface="Times New Roman" panose="02020603050405020304" pitchFamily="18" charset="0"/>
              </a:rPr>
              <a:t> </a:t>
            </a:r>
            <a:r>
              <a:rPr lang="lt-LT" altLang="lt-LT" sz="2400" dirty="0">
                <a:latin typeface="Times New Roman" panose="02020603050405020304" pitchFamily="18" charset="0"/>
              </a:rPr>
              <a:t>ž</a:t>
            </a:r>
            <a:r>
              <a:rPr lang="en-US" altLang="lt-LT" sz="2400" dirty="0" err="1">
                <a:latin typeface="Times New Roman" panose="02020603050405020304" pitchFamily="18" charset="0"/>
              </a:rPr>
              <a:t>alio</a:t>
            </a:r>
            <a:r>
              <a:rPr lang="en-US" altLang="lt-LT" sz="2400" dirty="0">
                <a:latin typeface="Times New Roman" panose="02020603050405020304" pitchFamily="18" charset="0"/>
              </a:rPr>
              <a:t> med</a:t>
            </a:r>
            <a:r>
              <a:rPr lang="lt-LT" altLang="lt-LT" sz="2400" dirty="0">
                <a:latin typeface="Times New Roman" panose="02020603050405020304" pitchFamily="18" charset="0"/>
              </a:rPr>
              <a:t>ž</a:t>
            </a:r>
            <a:r>
              <a:rPr lang="en-US" altLang="lt-LT" sz="2400" dirty="0" err="1">
                <a:latin typeface="Times New Roman" panose="02020603050405020304" pitchFamily="18" charset="0"/>
              </a:rPr>
              <a:t>io</a:t>
            </a:r>
            <a:r>
              <a:rPr lang="en-US" altLang="lt-LT" sz="2400" dirty="0">
                <a:latin typeface="Times New Roman" panose="02020603050405020304" pitchFamily="18" charset="0"/>
              </a:rPr>
              <a:t> </a:t>
            </a:r>
            <a:r>
              <a:rPr lang="en-US" altLang="lt-LT" sz="2400" dirty="0" err="1">
                <a:latin typeface="Times New Roman" panose="02020603050405020304" pitchFamily="18" charset="0"/>
              </a:rPr>
              <a:t>jungtis</a:t>
            </a:r>
            <a:r>
              <a:rPr lang="lt-LT" altLang="lt-LT" sz="2400" dirty="0">
                <a:latin typeface="Times New Roman" panose="02020603050405020304" pitchFamily="18" charset="0"/>
              </a:rPr>
              <a:t>.</a:t>
            </a:r>
          </a:p>
          <a:p>
            <a:pPr algn="just"/>
            <a:r>
              <a:rPr lang="lt-LT" altLang="lt-LT" sz="2400" dirty="0" smtClean="0">
                <a:latin typeface="Times New Roman" panose="02020603050405020304" pitchFamily="18" charset="0"/>
              </a:rPr>
              <a:t>  </a:t>
            </a:r>
            <a:r>
              <a:rPr lang="lt-LT" altLang="lt-LT" sz="2400" dirty="0" smtClean="0">
                <a:latin typeface="Times New Roman" panose="02020603050405020304" pitchFamily="18" charset="0"/>
              </a:rPr>
              <a:t>Namų </a:t>
            </a:r>
            <a:r>
              <a:rPr lang="lt-LT" altLang="lt-LT" sz="2400" dirty="0">
                <a:latin typeface="Times New Roman" panose="02020603050405020304" pitchFamily="18" charset="0"/>
              </a:rPr>
              <a:t>duris puošiantis vainikas - svetingumo ženklas, kvietimas </a:t>
            </a:r>
            <a:r>
              <a:rPr lang="lt-LT" altLang="lt-LT" sz="2400" dirty="0" smtClean="0">
                <a:latin typeface="Times New Roman" panose="02020603050405020304" pitchFamily="18" charset="0"/>
              </a:rPr>
              <a:t> </a:t>
            </a:r>
          </a:p>
          <a:p>
            <a:pPr marL="0" indent="0" algn="just">
              <a:buNone/>
            </a:pPr>
            <a:r>
              <a:rPr lang="lt-LT" altLang="lt-LT" sz="2400" dirty="0">
                <a:latin typeface="Times New Roman" panose="02020603050405020304" pitchFamily="18" charset="0"/>
              </a:rPr>
              <a:t> </a:t>
            </a:r>
            <a:r>
              <a:rPr lang="lt-LT" altLang="lt-LT" sz="2400" dirty="0" smtClean="0">
                <a:latin typeface="Times New Roman" panose="02020603050405020304" pitchFamily="18" charset="0"/>
              </a:rPr>
              <a:t>     užeiti</a:t>
            </a:r>
            <a:r>
              <a:rPr lang="lt-LT" altLang="lt-LT" sz="2400" dirty="0">
                <a:latin typeface="Times New Roman" panose="02020603050405020304" pitchFamily="18" charset="0"/>
              </a:rPr>
              <a:t>. </a:t>
            </a:r>
          </a:p>
          <a:p>
            <a:pPr algn="just"/>
            <a:r>
              <a:rPr lang="lt-LT" altLang="lt-LT" sz="2400" dirty="0">
                <a:latin typeface="Times New Roman" panose="02020603050405020304" pitchFamily="18" charset="0"/>
              </a:rPr>
              <a:t>  </a:t>
            </a:r>
            <a:r>
              <a:rPr lang="lt-LT" altLang="lt-LT" sz="2400" dirty="0" smtClean="0">
                <a:latin typeface="Times New Roman" panose="02020603050405020304" pitchFamily="18" charset="0"/>
              </a:rPr>
              <a:t>Vainiko </a:t>
            </a:r>
            <a:r>
              <a:rPr lang="lt-LT" altLang="lt-LT" sz="2400" dirty="0">
                <a:latin typeface="Times New Roman" panose="02020603050405020304" pitchFamily="18" charset="0"/>
              </a:rPr>
              <a:t>pagrindas turėtų </a:t>
            </a:r>
            <a:r>
              <a:rPr lang="lt-LT" altLang="lt-LT" sz="2400" dirty="0" smtClean="0">
                <a:latin typeface="Times New Roman" panose="02020603050405020304" pitchFamily="18" charset="0"/>
              </a:rPr>
              <a:t>būti 30,32,35,40,50,60 </a:t>
            </a:r>
            <a:r>
              <a:rPr lang="lt-LT" altLang="lt-LT" sz="2400" dirty="0">
                <a:latin typeface="Times New Roman" panose="02020603050405020304" pitchFamily="18" charset="0"/>
              </a:rPr>
              <a:t>cm išorinio </a:t>
            </a:r>
            <a:r>
              <a:rPr lang="lt-LT" altLang="lt-LT" sz="2400" dirty="0" smtClean="0">
                <a:latin typeface="Times New Roman" panose="02020603050405020304" pitchFamily="18" charset="0"/>
              </a:rPr>
              <a:t>     </a:t>
            </a:r>
          </a:p>
          <a:p>
            <a:pPr marL="0" indent="0" algn="just">
              <a:buNone/>
            </a:pPr>
            <a:r>
              <a:rPr lang="lt-LT" altLang="lt-LT" sz="2400" dirty="0">
                <a:latin typeface="Times New Roman" panose="02020603050405020304" pitchFamily="18" charset="0"/>
              </a:rPr>
              <a:t> </a:t>
            </a:r>
            <a:r>
              <a:rPr lang="lt-LT" altLang="lt-LT" sz="2400" dirty="0" smtClean="0">
                <a:latin typeface="Times New Roman" panose="02020603050405020304" pitchFamily="18" charset="0"/>
              </a:rPr>
              <a:t>     skersmens</a:t>
            </a:r>
            <a:r>
              <a:rPr lang="lt-LT" altLang="lt-LT" sz="2400" dirty="0">
                <a:latin typeface="Times New Roman" panose="02020603050405020304" pitchFamily="18" charset="0"/>
              </a:rPr>
              <a:t>, žiedo storis 6 cm.</a:t>
            </a:r>
          </a:p>
          <a:p>
            <a:pPr algn="just" eaLnBrk="1" hangingPunct="1">
              <a:lnSpc>
                <a:spcPct val="90000"/>
              </a:lnSpc>
            </a:pPr>
            <a:endParaRPr lang="lt-LT" altLang="lt-LT" sz="2400" dirty="0">
              <a:latin typeface="Times New Roman" panose="02020603050405020304" pitchFamily="18" charset="0"/>
            </a:endParaRPr>
          </a:p>
          <a:p>
            <a:pPr eaLnBrk="1" hangingPunct="1">
              <a:lnSpc>
                <a:spcPct val="90000"/>
              </a:lnSpc>
            </a:pPr>
            <a:endParaRPr lang="lt-LT" altLang="lt-LT" dirty="0">
              <a:latin typeface="Times New Roman" panose="02020603050405020304" pitchFamily="18" charset="0"/>
            </a:endParaRPr>
          </a:p>
        </p:txBody>
      </p:sp>
    </p:spTree>
    <p:extLst>
      <p:ext uri="{BB962C8B-B14F-4D97-AF65-F5344CB8AC3E}">
        <p14:creationId xmlns:p14="http://schemas.microsoft.com/office/powerpoint/2010/main" val="3047530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870703" cy="999460"/>
          </a:xfrm>
        </p:spPr>
        <p:txBody>
          <a:bodyPr>
            <a:normAutofit/>
          </a:bodyPr>
          <a:lstStyle/>
          <a:p>
            <a:pPr algn="ctr"/>
            <a:r>
              <a:rPr lang="en-US" sz="5400" dirty="0" err="1" smtClean="0">
                <a:latin typeface="Times New Roman" panose="02020603050405020304" pitchFamily="18" charset="0"/>
                <a:cs typeface="Times New Roman" panose="02020603050405020304" pitchFamily="18" charset="0"/>
              </a:rPr>
              <a:t>Advento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vainiko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kilm</a:t>
            </a:r>
            <a:r>
              <a:rPr lang="lt-LT" sz="5400" dirty="0" smtClean="0">
                <a:latin typeface="Times New Roman" panose="02020603050405020304" pitchFamily="18" charset="0"/>
                <a:cs typeface="Times New Roman" panose="02020603050405020304" pitchFamily="18" charset="0"/>
              </a:rPr>
              <a:t>ė</a:t>
            </a:r>
            <a:endParaRPr lang="lt-LT"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8704" y="2135534"/>
            <a:ext cx="9407557" cy="2383304"/>
          </a:xfrm>
        </p:spPr>
        <p:txBody>
          <a:bodyPr>
            <a:noAutofit/>
          </a:bodyPr>
          <a:lstStyle/>
          <a:p>
            <a:pPr>
              <a:lnSpc>
                <a:spcPct val="120000"/>
              </a:lnSpc>
            </a:pPr>
            <a:r>
              <a:rPr lang="lt-LT" sz="2400" dirty="0">
                <a:latin typeface="Times New Roman" panose="02020603050405020304" pitchFamily="18" charset="0"/>
                <a:cs typeface="Times New Roman" panose="02020603050405020304" pitchFamily="18" charset="0"/>
              </a:rPr>
              <a:t>Advento vainikas, Lietuvoje pamažu populiarėjantis, yra vokiškos, arba tiksliau – germaniškos kilmės. Jo pradžia nėra labai aiški. Etnografai tvirtina, kad germanų gentys  trumpiausiomis metų dienomis nuimdavo nuo vežimo ratus ir ant jų įtaisydavo žibintus, taip skatindamos metų ratą apsisukti šviesos link. </a:t>
            </a:r>
            <a:br>
              <a:rPr lang="lt-LT"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9050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808</TotalTime>
  <Words>2390</Words>
  <Application>Microsoft Office PowerPoint</Application>
  <PresentationFormat>Pasirinktinai</PresentationFormat>
  <Paragraphs>171</Paragraphs>
  <Slides>56</Slides>
  <Notes>0</Notes>
  <HiddenSlides>0</HiddenSlides>
  <MMClips>0</MMClips>
  <ScaleCrop>false</ScaleCrop>
  <HeadingPairs>
    <vt:vector size="4" baseType="variant">
      <vt:variant>
        <vt:lpstr>Tema</vt:lpstr>
      </vt:variant>
      <vt:variant>
        <vt:i4>1</vt:i4>
      </vt:variant>
      <vt:variant>
        <vt:lpstr>Skaidrių pavadinimai</vt:lpstr>
      </vt:variant>
      <vt:variant>
        <vt:i4>56</vt:i4>
      </vt:variant>
    </vt:vector>
  </HeadingPairs>
  <TitlesOfParts>
    <vt:vector size="57" baseType="lpstr">
      <vt:lpstr>Facet</vt:lpstr>
      <vt:lpstr>Technologijos  9 kl.</vt:lpstr>
      <vt:lpstr>Teminio stalo dekoras </vt:lpstr>
      <vt:lpstr>PowerPoint pristatymas</vt:lpstr>
      <vt:lpstr>PowerPoint pristatymas</vt:lpstr>
      <vt:lpstr>PowerPoint pristatymas</vt:lpstr>
      <vt:lpstr>PowerPoint pristatymas</vt:lpstr>
      <vt:lpstr>PowerPoint pristatymas</vt:lpstr>
      <vt:lpstr>PowerPoint pristatymas</vt:lpstr>
      <vt:lpstr>Advento vainiko kilmė</vt:lpstr>
      <vt:lpstr>Advento vainiko kilmė</vt:lpstr>
      <vt:lpstr>Pastoriaus Johano Heinrichso Wicherno vainikas</vt:lpstr>
      <vt:lpstr>Advento vainikas</vt:lpstr>
      <vt:lpstr>Krikščioniška vainiko simbolika</vt:lpstr>
      <vt:lpstr>Adventinio vainiko žvakių simbolika</vt:lpstr>
      <vt:lpstr>Adventinio vainiko žvakių simbolika</vt:lpstr>
      <vt:lpstr>Adventinio vainiko žvakių maldos</vt:lpstr>
      <vt:lpstr>Adventinio vainiko žvakių maldos    </vt:lpstr>
      <vt:lpstr>Adventinio vainiko žvakių maldos Trečiasis sekmadienis (uždegama trečioji žvakė)</vt:lpstr>
      <vt:lpstr>Adventinio vainiko žvakių maldos  </vt:lpstr>
      <vt:lpstr>Adventinio laikotarpio vainikas</vt:lpstr>
      <vt:lpstr>Visų parinktų vainikui augalų viršūnėlės turėtų "keliauti" pagal laikrodžio rodyklę, nes tai simbolizuoja gyvenimą, einantį ratu be pradžios ir pabaigos.  </vt:lpstr>
      <vt:lpstr>Naudojami augalai - visžaliai, kurių lapai ir spygliukai  ištisus metus išsilaiko ant šakelių ir išlieka žali. </vt:lpstr>
      <vt:lpstr>Naudojamos ir samanos</vt:lpstr>
      <vt:lpstr>Dekoro elementai vainikuose</vt:lpstr>
      <vt:lpstr>PowerPoint pristatymas</vt:lpstr>
      <vt:lpstr>PowerPoint pristatymas</vt:lpstr>
      <vt:lpstr>Žvakės</vt:lpstr>
      <vt:lpstr>Žvakių tvirtinimas</vt:lpstr>
      <vt:lpstr>PowerPoint pristatymas</vt:lpstr>
      <vt:lpstr>                               Kaspinai</vt:lpstr>
      <vt:lpstr>PowerPoint pristatymas</vt:lpstr>
      <vt:lpstr>Rutuliai    </vt:lpstr>
      <vt:lpstr>Žvaigždės</vt:lpstr>
      <vt:lpstr>PowerPoint pristatymas</vt:lpstr>
      <vt:lpstr>Kaip pasigaminti vainiką? </vt:lpstr>
      <vt:lpstr>Vainiko pagrindai</vt:lpstr>
      <vt:lpstr>PowerPoint pristatymas</vt:lpstr>
      <vt:lpstr>Vainiko laikiklio ir detalių tvirtinimas</vt:lpstr>
      <vt:lpstr>Dekoro detalių tvirtinimas</vt:lpstr>
      <vt:lpstr>Adventinis  vainikas ”pinamas” su klijų pistoletu</vt:lpstr>
      <vt:lpstr>Vainikų pavyzdžiai</vt:lpstr>
      <vt:lpstr>PowerPoint pristatymas</vt:lpstr>
      <vt:lpstr>PowerPoint pristatymas</vt:lpstr>
      <vt:lpstr>Visžalių augalų vainikai </vt:lpstr>
      <vt:lpstr>PowerPoint pristatymas</vt:lpstr>
      <vt:lpstr>PowerPoint pristatymas</vt:lpstr>
      <vt:lpstr>Vainikai iš džiovintų augalų</vt:lpstr>
      <vt:lpstr>PowerPoint pristatymas</vt:lpstr>
      <vt:lpstr>PowerPoint pristatymas</vt:lpstr>
      <vt:lpstr>Ledo vainikas</vt:lpstr>
      <vt:lpstr>„Valgomi“ vainikai</vt:lpstr>
      <vt:lpstr>Virš stalo kabinami vainikai</vt:lpstr>
      <vt:lpstr>Vainikai iš antrinių žaliavų</vt:lpstr>
      <vt:lpstr>Vainikai lauke</vt:lpstr>
      <vt:lpstr>PowerPoint pristatymas</vt:lpstr>
      <vt:lpstr>Literatūra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Advento vainikas</dc:title>
  <dc:creator>Aušra Jurgaitienė</dc:creator>
  <cp:lastModifiedBy>Kab113</cp:lastModifiedBy>
  <cp:revision>159</cp:revision>
  <dcterms:created xsi:type="dcterms:W3CDTF">2015-10-19T15:44:05Z</dcterms:created>
  <dcterms:modified xsi:type="dcterms:W3CDTF">2015-12-08T10:49:51Z</dcterms:modified>
</cp:coreProperties>
</file>