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8" r:id="rId3"/>
    <p:sldId id="272" r:id="rId4"/>
    <p:sldId id="265" r:id="rId5"/>
    <p:sldId id="259" r:id="rId6"/>
    <p:sldId id="283" r:id="rId7"/>
    <p:sldId id="284" r:id="rId8"/>
    <p:sldId id="280" r:id="rId9"/>
    <p:sldId id="279" r:id="rId10"/>
    <p:sldId id="275" r:id="rId11"/>
    <p:sldId id="282" r:id="rId12"/>
    <p:sldId id="277" r:id="rId13"/>
    <p:sldId id="285" r:id="rId14"/>
    <p:sldId id="286" r:id="rId15"/>
    <p:sldId id="274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8" autoAdjust="0"/>
    <p:restoredTop sz="99502" autoAdjust="0"/>
  </p:normalViewPr>
  <p:slideViewPr>
    <p:cSldViewPr snapToGrid="0">
      <p:cViewPr>
        <p:scale>
          <a:sx n="66" d="100"/>
          <a:sy n="66" d="100"/>
        </p:scale>
        <p:origin x="-4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3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Ekonomika</a:t>
            </a:r>
            <a:r>
              <a:rPr lang="en-US" sz="1800" b="1" dirty="0"/>
              <a:t>: </a:t>
            </a:r>
            <a:r>
              <a:rPr lang="en-US" sz="1800" b="1" dirty="0" err="1"/>
              <a:t>darbo</a:t>
            </a:r>
            <a:r>
              <a:rPr lang="en-US" sz="1800" b="1" dirty="0"/>
              <a:t> </a:t>
            </a:r>
            <a:r>
              <a:rPr lang="en-US" sz="1800" b="1" dirty="0" err="1"/>
              <a:t>našumas</a:t>
            </a:r>
            <a:r>
              <a:rPr lang="en-US" sz="1800" b="1" dirty="0"/>
              <a:t> </a:t>
            </a:r>
            <a:r>
              <a:rPr lang="lt-LT" sz="1800" b="1" dirty="0" smtClean="0"/>
              <a:t>EUR/</a:t>
            </a:r>
            <a:r>
              <a:rPr lang="lt-LT" sz="1800" b="1" dirty="0" err="1" smtClean="0"/>
              <a:t>val</a:t>
            </a:r>
            <a:r>
              <a:rPr lang="lt-LT" sz="1800" b="1" dirty="0" smtClean="0"/>
              <a:t> (</a:t>
            </a:r>
            <a:r>
              <a:rPr lang="lt-LT" sz="1800" b="1" dirty="0" smtClean="0"/>
              <a:t>2018)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2700">
          <a:solidFill>
            <a:schemeClr val="accent1"/>
          </a:solidFill>
        </a:ln>
        <a:effectLst/>
        <a:sp3d contourW="12700">
          <a:contourClr>
            <a:schemeClr val="accent1"/>
          </a:contourClr>
        </a:sp3d>
      </c:spPr>
    </c:floor>
    <c:sideWall>
      <c:thickness val="0"/>
      <c:spPr>
        <a:noFill/>
        <a:ln w="19050">
          <a:solidFill>
            <a:schemeClr val="accent1"/>
          </a:solidFill>
        </a:ln>
        <a:effectLst/>
        <a:sp3d contourW="19050">
          <a:contourClr>
            <a:schemeClr val="accent1"/>
          </a:contourClr>
        </a:sp3d>
      </c:spPr>
    </c:sideWall>
    <c:backWall>
      <c:thickness val="0"/>
      <c:spPr>
        <a:noFill/>
        <a:ln w="19050">
          <a:solidFill>
            <a:schemeClr val="accent1"/>
          </a:solidFill>
        </a:ln>
        <a:effectLst/>
        <a:sp3d contourW="19050">
          <a:contourClr>
            <a:schemeClr val="accent1"/>
          </a:contourClr>
        </a:sp3d>
      </c:spPr>
    </c:backWall>
    <c:plotArea>
      <c:layout>
        <c:manualLayout>
          <c:layoutTarget val="inner"/>
          <c:xMode val="edge"/>
          <c:yMode val="edge"/>
          <c:x val="0.13778853950874806"/>
          <c:y val="0.27209274199357231"/>
          <c:w val="0.85118837733055208"/>
          <c:h val="0.5654312078563883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6E-2"/>
                  <c:y val="-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lt-LT" dirty="0" smtClean="0"/>
                      <a:t>7</a:t>
                    </a:r>
                    <a:r>
                      <a:rPr lang="en-US" dirty="0" smtClean="0"/>
                      <a:t>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3D-4D91-B871-161FE1066BC8}"/>
                </c:ext>
              </c:extLst>
            </c:dLbl>
            <c:dLbl>
              <c:idx val="1"/>
              <c:layout>
                <c:manualLayout>
                  <c:x val="3.8888888888888785E-2"/>
                  <c:y val="-6.0185185185185182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40,7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3D-4D91-B871-161FE1066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Sheet1!$A$5:$A$6</c:f>
              <c:strCache>
                <c:ptCount val="2"/>
                <c:pt idx="0">
                  <c:v>LT</c:v>
                </c:pt>
                <c:pt idx="1">
                  <c:v>ES</c:v>
                </c:pt>
              </c:strCache>
            </c:strRef>
          </c:cat>
          <c:val>
            <c:numRef>
              <c:f>Sheet1!$B$5:$B$6</c:f>
              <c:numCache>
                <c:formatCode>0.00</c:formatCode>
                <c:ptCount val="2"/>
                <c:pt idx="0">
                  <c:v>12.1</c:v>
                </c:pt>
                <c:pt idx="1">
                  <c:v>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3D-4D91-B871-161FE1066B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875328"/>
        <c:axId val="60435840"/>
        <c:axId val="0"/>
      </c:bar3DChart>
      <c:catAx>
        <c:axId val="1238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5840"/>
        <c:crosses val="autoZero"/>
        <c:auto val="1"/>
        <c:lblAlgn val="ctr"/>
        <c:lblOffset val="100"/>
        <c:noMultiLvlLbl val="0"/>
      </c:catAx>
      <c:valAx>
        <c:axId val="60435840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238753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dirty="0"/>
              <a:t>FIBA Ranking </a:t>
            </a:r>
            <a:r>
              <a:rPr lang="en-US" sz="1800" b="1" i="0" dirty="0" smtClean="0"/>
              <a:t>Men</a:t>
            </a:r>
            <a:r>
              <a:rPr lang="lt-LT" sz="1800" b="1" i="0" dirty="0" smtClean="0"/>
              <a:t>, </a:t>
            </a:r>
            <a:r>
              <a:rPr lang="lt-LT" sz="1800" b="1" i="0" dirty="0" err="1" smtClean="0"/>
              <a:t>points</a:t>
            </a:r>
            <a:r>
              <a:rPr lang="lt-LT" sz="1800" b="1" i="0" dirty="0" smtClean="0"/>
              <a:t> (</a:t>
            </a:r>
            <a:r>
              <a:rPr lang="lt-LT" sz="1800" b="1" i="0" dirty="0" smtClean="0"/>
              <a:t>2019 02 26)</a:t>
            </a:r>
            <a:endParaRPr lang="en-US" sz="1800" b="1" i="0" dirty="0"/>
          </a:p>
        </c:rich>
      </c:tx>
      <c:layout>
        <c:manualLayout>
          <c:xMode val="edge"/>
          <c:yMode val="edge"/>
          <c:x val="0.11755146864023655"/>
          <c:y val="2.38774693145849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>
          <a:solidFill>
            <a:schemeClr val="accent1"/>
          </a:solidFill>
        </a:ln>
        <a:effectLst/>
        <a:sp3d contourW="19050">
          <a:contourClr>
            <a:schemeClr val="accent1"/>
          </a:contourClr>
        </a:sp3d>
      </c:spPr>
    </c:floor>
    <c:sideWall>
      <c:thickness val="0"/>
      <c:spPr>
        <a:noFill/>
        <a:ln w="19050">
          <a:solidFill>
            <a:schemeClr val="accent1"/>
          </a:solidFill>
        </a:ln>
        <a:effectLst/>
        <a:sp3d contourW="19050">
          <a:contourClr>
            <a:schemeClr val="accent1"/>
          </a:contourClr>
        </a:sp3d>
      </c:spPr>
    </c:sideWall>
    <c:backWall>
      <c:thickness val="0"/>
      <c:spPr>
        <a:noFill/>
        <a:ln w="19050">
          <a:solidFill>
            <a:schemeClr val="accent1"/>
          </a:solidFill>
        </a:ln>
        <a:effectLst/>
        <a:sp3d contourW="19050">
          <a:contourClr>
            <a:schemeClr val="accent1"/>
          </a:contourClr>
        </a:sp3d>
      </c:spPr>
    </c:backWall>
    <c:plotArea>
      <c:layout>
        <c:manualLayout>
          <c:layoutTarget val="inner"/>
          <c:xMode val="edge"/>
          <c:yMode val="edge"/>
          <c:x val="0.13535696888379922"/>
          <c:y val="0.16959255345464999"/>
          <c:w val="0.71585956261270123"/>
          <c:h val="0.6092491457681362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2621161751261E-3"/>
                  <c:y val="-2.59977039530624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  <a:r>
                      <a:rPr lang="lt-LT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lt-LT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7F-439D-A5D1-067D05A32707}"/>
                </c:ext>
              </c:extLst>
            </c:dLbl>
            <c:dLbl>
              <c:idx val="1"/>
              <c:layout>
                <c:manualLayout>
                  <c:x val="2.7777777777777776E-2"/>
                  <c:y val="-8.3333333333333412E-2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/>
                      <a:t>257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7F-439D-A5D1-067D05A32707}"/>
                </c:ext>
              </c:extLst>
            </c:dLbl>
            <c:dLbl>
              <c:idx val="2"/>
              <c:layout>
                <c:manualLayout>
                  <c:x val="2.2222222222222223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128,40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7F-439D-A5D1-067D05A32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Sheet1!$A$1:$A$3</c:f>
              <c:strCache>
                <c:ptCount val="3"/>
                <c:pt idx="0">
                  <c:v>LT</c:v>
                </c:pt>
                <c:pt idx="1">
                  <c:v>ES16</c:v>
                </c:pt>
                <c:pt idx="2">
                  <c:v>ES28</c:v>
                </c:pt>
              </c:strCache>
            </c:strRef>
          </c:cat>
          <c:val>
            <c:numRef>
              <c:f>Sheet1!$B$1:$B$3</c:f>
              <c:numCache>
                <c:formatCode>0.00</c:formatCode>
                <c:ptCount val="3"/>
                <c:pt idx="0">
                  <c:v>442</c:v>
                </c:pt>
                <c:pt idx="1">
                  <c:v>142</c:v>
                </c:pt>
                <c:pt idx="2">
                  <c:v>81.400000000000006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7F-439D-A5D1-067D05A327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0345856"/>
        <c:axId val="60438720"/>
        <c:axId val="0"/>
      </c:bar3DChart>
      <c:catAx>
        <c:axId val="6034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38720"/>
        <c:crosses val="autoZero"/>
        <c:auto val="1"/>
        <c:lblAlgn val="ctr"/>
        <c:lblOffset val="100"/>
        <c:noMultiLvlLbl val="0"/>
      </c:catAx>
      <c:valAx>
        <c:axId val="60438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6034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9DA1-A44B-4D4F-921A-AC0AE9A07F10}" type="datetimeFigureOut">
              <a:rPr lang="lt-LT" smtClean="0"/>
              <a:t>2019-06-24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A4AE-4DC9-446B-9B0E-137F39EFE9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481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1696C-3FA8-43B1-82FF-7F0A1DAFDAC3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372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039095"/>
            <a:ext cx="7344816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A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190" y="6356350"/>
            <a:ext cx="82042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EFFB686-E0A0-473A-9DDF-4938A2BED57F}" type="datetimeFigureOut">
              <a:rPr lang="lt-LT" smtClean="0"/>
              <a:t>2019-06-24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1043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048672" cy="149817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3A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6085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648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51E2BC-D197-42E0-93EA-4E24880C5CE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5003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048672" cy="1494811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3A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186808" cy="46085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64" y="1700808"/>
            <a:ext cx="4110608" cy="46085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648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51E2BC-D197-42E0-93EA-4E24880C5CE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6203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800600"/>
            <a:ext cx="5688632" cy="566738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lt-L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1840" y="548681"/>
            <a:ext cx="5688632" cy="421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3A6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1840" y="5367338"/>
            <a:ext cx="5688632" cy="941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6328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6480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51E2BC-D197-42E0-93EA-4E24880C5CE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1021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2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864" y="3254058"/>
            <a:ext cx="7800271" cy="1348087"/>
          </a:xfrm>
        </p:spPr>
        <p:txBody>
          <a:bodyPr/>
          <a:lstStyle/>
          <a:p>
            <a:r>
              <a:rPr lang="lt-LT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Nuotolinio ugdymo </a:t>
            </a:r>
            <a:r>
              <a:rPr lang="lt-LT" sz="3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platform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</a:t>
            </a:r>
            <a:r>
              <a:rPr lang="lt-LT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„Ateities inžinerija“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galimyb</a:t>
            </a:r>
            <a:r>
              <a:rPr lang="lt-LT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ės mokyklai</a:t>
            </a:r>
            <a:endParaRPr lang="lt-LT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77096"/>
            <a:ext cx="6400800" cy="11843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lt-LT" sz="2400" dirty="0">
                <a:latin typeface="+mn-lt"/>
              </a:rPr>
              <a:t>D</a:t>
            </a:r>
            <a:r>
              <a:rPr lang="lt-LT" sz="2400" dirty="0" smtClean="0">
                <a:latin typeface="+mn-lt"/>
              </a:rPr>
              <a:t>r. Henrikas Mykolaitis, VGTU</a:t>
            </a:r>
          </a:p>
          <a:p>
            <a:pPr>
              <a:spcBef>
                <a:spcPts val="0"/>
              </a:spcBef>
            </a:pPr>
            <a:r>
              <a:rPr lang="lt-LT" sz="2400" dirty="0" smtClean="0">
                <a:latin typeface="+mn-lt"/>
              </a:rPr>
              <a:t>2019 </a:t>
            </a:r>
            <a:r>
              <a:rPr lang="lt-LT" sz="2400" dirty="0" smtClean="0">
                <a:latin typeface="+mn-lt"/>
              </a:rPr>
              <a:t>06 26 </a:t>
            </a:r>
            <a:endParaRPr lang="lt-LT" sz="2400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lt-LT" sz="2400" dirty="0" smtClean="0">
                <a:latin typeface="+mn-lt"/>
              </a:rPr>
              <a:t>Vilnius</a:t>
            </a:r>
          </a:p>
        </p:txBody>
      </p:sp>
    </p:spTree>
    <p:extLst>
      <p:ext uri="{BB962C8B-B14F-4D97-AF65-F5344CB8AC3E}">
        <p14:creationId xmlns:p14="http://schemas.microsoft.com/office/powerpoint/2010/main" val="2732785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639" y="52231"/>
            <a:ext cx="5388131" cy="1498178"/>
          </a:xfrm>
        </p:spPr>
        <p:txBody>
          <a:bodyPr/>
          <a:lstStyle/>
          <a:p>
            <a:r>
              <a:rPr lang="lt-LT" sz="2400" b="1" dirty="0" smtClean="0">
                <a:latin typeface="+mn-lt"/>
              </a:rPr>
              <a:t>AI platformos projektiniai darbai                                                                                                                                              </a:t>
            </a:r>
            <a:endParaRPr lang="lt-LT" sz="24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6" y="1619504"/>
            <a:ext cx="4123509" cy="223405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66" y="1619504"/>
            <a:ext cx="3346903" cy="223405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38" y="4149205"/>
            <a:ext cx="3496831" cy="233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5" y="4149204"/>
            <a:ext cx="3988375" cy="224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0542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102" y="251387"/>
            <a:ext cx="4100361" cy="1202029"/>
          </a:xfrm>
        </p:spPr>
        <p:txBody>
          <a:bodyPr/>
          <a:lstStyle/>
          <a:p>
            <a:r>
              <a:rPr lang="lt-LT" sz="2400" b="1" dirty="0" smtClean="0">
                <a:latin typeface="+mn-lt"/>
              </a:rPr>
              <a:t>Optimalus </a:t>
            </a:r>
            <a:r>
              <a:rPr lang="lt-LT" sz="2400" b="1" dirty="0" err="1" smtClean="0">
                <a:latin typeface="+mn-lt"/>
              </a:rPr>
              <a:t>inovatorių</a:t>
            </a:r>
            <a:r>
              <a:rPr lang="lt-LT" sz="2400" b="1" dirty="0" smtClean="0">
                <a:latin typeface="+mn-lt"/>
              </a:rPr>
              <a:t> ugdymo sprendimas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75" y="1498677"/>
            <a:ext cx="8363272" cy="5287133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lt-LT" sz="1700" dirty="0" smtClean="0">
                <a:latin typeface="+mn-lt"/>
              </a:rPr>
              <a:t>Optimalus </a:t>
            </a:r>
            <a:r>
              <a:rPr lang="lt-LT" sz="1700" dirty="0">
                <a:latin typeface="+mn-lt"/>
              </a:rPr>
              <a:t>jaunųjų </a:t>
            </a:r>
            <a:r>
              <a:rPr lang="lt-LT" sz="1700" dirty="0" err="1">
                <a:latin typeface="+mn-lt"/>
              </a:rPr>
              <a:t>inovatorių</a:t>
            </a:r>
            <a:r>
              <a:rPr lang="lt-LT" sz="1700" dirty="0">
                <a:latin typeface="+mn-lt"/>
              </a:rPr>
              <a:t> sisteminio ugdymo sprendimas esamomis Lietuvos sąlygomis – nuotolinio (neakivaizdinio) ugdymo platforma, galinti:</a:t>
            </a:r>
          </a:p>
          <a:p>
            <a:pPr marL="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lt-LT" sz="1700" dirty="0">
                <a:latin typeface="+mn-lt"/>
              </a:rPr>
              <a:t>Kurti neformaliojo </a:t>
            </a:r>
            <a:r>
              <a:rPr lang="lt-LT" sz="1700" u="sng" dirty="0">
                <a:latin typeface="+mn-lt"/>
              </a:rPr>
              <a:t>ugdymo programas </a:t>
            </a:r>
            <a:r>
              <a:rPr lang="lt-LT" sz="1700" dirty="0">
                <a:latin typeface="+mn-lt"/>
              </a:rPr>
              <a:t>ir jas teikti </a:t>
            </a:r>
            <a:r>
              <a:rPr lang="lt-LT" sz="1700" u="sng" dirty="0">
                <a:latin typeface="+mn-lt"/>
              </a:rPr>
              <a:t>akredituoti nacionaliniu </a:t>
            </a:r>
            <a:r>
              <a:rPr lang="lt-LT" sz="1700" u="sng" dirty="0" smtClean="0">
                <a:latin typeface="+mn-lt"/>
              </a:rPr>
              <a:t>lygiu</a:t>
            </a:r>
            <a:r>
              <a:rPr lang="lt-LT" sz="1700" dirty="0" smtClean="0">
                <a:latin typeface="+mn-lt"/>
              </a:rPr>
              <a:t>.</a:t>
            </a:r>
            <a:endParaRPr lang="lt-LT" sz="1700" dirty="0">
              <a:latin typeface="+mn-lt"/>
            </a:endParaRPr>
          </a:p>
          <a:p>
            <a:pPr marL="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lt-LT" sz="1700" dirty="0">
                <a:latin typeface="+mn-lt"/>
              </a:rPr>
              <a:t>Kurti </a:t>
            </a:r>
            <a:r>
              <a:rPr lang="lt-LT" sz="1700" u="sng" dirty="0">
                <a:latin typeface="+mn-lt"/>
              </a:rPr>
              <a:t>mokomąją medžiagą </a:t>
            </a:r>
            <a:r>
              <a:rPr lang="lt-LT" sz="1700" dirty="0">
                <a:latin typeface="+mn-lt"/>
              </a:rPr>
              <a:t>ir </a:t>
            </a:r>
            <a:r>
              <a:rPr lang="lt-LT" sz="1700" u="sng" dirty="0">
                <a:latin typeface="+mn-lt"/>
              </a:rPr>
              <a:t>metodines priemones </a:t>
            </a:r>
            <a:r>
              <a:rPr lang="lt-LT" sz="1700" dirty="0">
                <a:latin typeface="+mn-lt"/>
              </a:rPr>
              <a:t>dalyvių projektinei veiklai.</a:t>
            </a:r>
          </a:p>
          <a:p>
            <a:pPr marL="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lt-LT" sz="1700" dirty="0">
                <a:latin typeface="+mn-lt"/>
              </a:rPr>
              <a:t>Padėti dalyviams rasti </a:t>
            </a:r>
            <a:r>
              <a:rPr lang="lt-LT" sz="1700" u="sng" dirty="0">
                <a:latin typeface="+mn-lt"/>
              </a:rPr>
              <a:t>aktualias temas </a:t>
            </a:r>
            <a:r>
              <a:rPr lang="lt-LT" sz="1700" dirty="0">
                <a:latin typeface="+mn-lt"/>
              </a:rPr>
              <a:t>integruotiems projektiniams darbams.</a:t>
            </a:r>
          </a:p>
          <a:p>
            <a:pPr marL="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lt-LT" sz="1700" dirty="0">
                <a:latin typeface="+mn-lt"/>
              </a:rPr>
              <a:t>Teikti dalyviams nuotolinę prieigą prie </a:t>
            </a:r>
            <a:r>
              <a:rPr lang="lt-LT" sz="1700" u="sng" dirty="0">
                <a:latin typeface="+mn-lt"/>
              </a:rPr>
              <a:t>profesionalių virtualiosios inžinerijos IT įrankių</a:t>
            </a:r>
            <a:r>
              <a:rPr lang="lt-LT" sz="1700" dirty="0">
                <a:latin typeface="+mn-lt"/>
              </a:rPr>
              <a:t>.</a:t>
            </a:r>
          </a:p>
          <a:p>
            <a:pPr marL="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lt-LT" sz="1700" dirty="0">
                <a:latin typeface="+mn-lt"/>
              </a:rPr>
              <a:t>Teikti dalyviams nuotolines sparčiosios gamybos </a:t>
            </a:r>
            <a:r>
              <a:rPr lang="lt-LT" sz="1700" u="sng" dirty="0" smtClean="0">
                <a:latin typeface="+mn-lt"/>
              </a:rPr>
              <a:t>technologines </a:t>
            </a:r>
            <a:r>
              <a:rPr lang="lt-LT" sz="1700" u="sng" dirty="0">
                <a:latin typeface="+mn-lt"/>
              </a:rPr>
              <a:t>paslaugas</a:t>
            </a:r>
            <a:r>
              <a:rPr lang="lt-LT" sz="1700" dirty="0">
                <a:latin typeface="+mn-lt"/>
              </a:rPr>
              <a:t>.</a:t>
            </a:r>
          </a:p>
          <a:p>
            <a:pPr marL="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lt-LT" sz="1700" dirty="0">
                <a:latin typeface="+mn-lt"/>
              </a:rPr>
              <a:t>Padėti dalyviams rasti </a:t>
            </a:r>
            <a:r>
              <a:rPr lang="lt-LT" sz="1700" u="sng" dirty="0">
                <a:latin typeface="+mn-lt"/>
              </a:rPr>
              <a:t>vietinius </a:t>
            </a:r>
            <a:r>
              <a:rPr lang="lt-LT" sz="1700" u="sng" dirty="0" smtClean="0">
                <a:latin typeface="+mn-lt"/>
              </a:rPr>
              <a:t>partnerius</a:t>
            </a:r>
            <a:r>
              <a:rPr lang="lt-LT" sz="1700" dirty="0">
                <a:latin typeface="+mn-lt"/>
              </a:rPr>
              <a:t>, reikalingus jų darbams atlikti ir įgyvendinti.</a:t>
            </a:r>
          </a:p>
          <a:p>
            <a:pPr marL="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lt-LT" sz="1700" dirty="0">
                <a:latin typeface="+mn-lt"/>
              </a:rPr>
              <a:t>Organizuoti </a:t>
            </a:r>
            <a:r>
              <a:rPr lang="lt-LT" sz="1700" u="sng" dirty="0">
                <a:latin typeface="+mn-lt"/>
              </a:rPr>
              <a:t>ugdymo procesą</a:t>
            </a:r>
            <a:r>
              <a:rPr lang="lt-LT" sz="1700" dirty="0">
                <a:latin typeface="+mn-lt"/>
              </a:rPr>
              <a:t>: mokinių ir jų vadovų-mokytojų nuotolinį konsultavimą, kūrybines dirbtuves mokyklose, pažintinius vizitus, darbų konkursus ir kitus renginius.</a:t>
            </a:r>
          </a:p>
          <a:p>
            <a:pPr marL="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lt-LT" sz="1700" dirty="0">
                <a:latin typeface="+mn-lt"/>
              </a:rPr>
              <a:t>Tobulinti </a:t>
            </a:r>
            <a:r>
              <a:rPr lang="lt-LT" sz="1700" u="sng" dirty="0">
                <a:latin typeface="+mn-lt"/>
              </a:rPr>
              <a:t>mokytojų ir konsultantų kvalifikaciją </a:t>
            </a:r>
            <a:r>
              <a:rPr lang="lt-LT" sz="1700" dirty="0">
                <a:latin typeface="+mn-lt"/>
              </a:rPr>
              <a:t>neformalaus ugdymo inžinerijos srityse.</a:t>
            </a:r>
          </a:p>
          <a:p>
            <a:pPr marL="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lt-LT" sz="1700" dirty="0">
                <a:latin typeface="+mn-lt"/>
              </a:rPr>
              <a:t>Ieškoti projektinių ir kitų NVŠ </a:t>
            </a:r>
            <a:r>
              <a:rPr lang="lt-LT" sz="1700" u="sng" dirty="0">
                <a:latin typeface="+mn-lt"/>
              </a:rPr>
              <a:t>finansavimo galimybių </a:t>
            </a:r>
            <a:r>
              <a:rPr lang="lt-LT" sz="1700" dirty="0">
                <a:latin typeface="+mn-lt"/>
              </a:rPr>
              <a:t>ugdymo veiklos plėtrai, įskaitant dalyvių aprūpinimą darbo medžiagomis ir mokytojų bei konsultantų apmokėjimą.</a:t>
            </a:r>
          </a:p>
          <a:p>
            <a:pPr marL="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lt-LT" sz="1700" u="sng" dirty="0">
                <a:latin typeface="+mn-lt"/>
              </a:rPr>
              <a:t>Viešinti informaciją </a:t>
            </a:r>
            <a:r>
              <a:rPr lang="lt-LT" sz="1700" dirty="0">
                <a:latin typeface="+mn-lt"/>
              </a:rPr>
              <a:t>apie platformos veiklą ir jos galimybes ugdymo karjerai srityje.</a:t>
            </a:r>
          </a:p>
          <a:p>
            <a:pPr marL="0" indent="0">
              <a:spcBef>
                <a:spcPts val="400"/>
              </a:spcBef>
              <a:buNone/>
            </a:pPr>
            <a:endParaRPr lang="lt-LT" sz="16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lt-LT" sz="1700" b="1" dirty="0" smtClean="0">
                <a:latin typeface="+mn-lt"/>
              </a:rPr>
              <a:t>Veikiantis platformos prototipas – „Ateities inžinerijos“ nuotolinio ugdymo platforma http://ateitin.</a:t>
            </a:r>
            <a:r>
              <a:rPr lang="lt-LT" sz="1700" b="1" dirty="0" err="1" smtClean="0">
                <a:latin typeface="+mn-lt"/>
              </a:rPr>
              <a:t>vgtu</a:t>
            </a:r>
            <a:r>
              <a:rPr lang="lt-LT" sz="1700" b="1" dirty="0" smtClean="0">
                <a:latin typeface="+mn-lt"/>
              </a:rPr>
              <a:t>.</a:t>
            </a:r>
            <a:r>
              <a:rPr lang="lt-LT" sz="1700" b="1" dirty="0" err="1" smtClean="0">
                <a:latin typeface="+mn-lt"/>
              </a:rPr>
              <a:t>lt</a:t>
            </a:r>
            <a:endParaRPr lang="en-US" sz="1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70158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Preparation 27"/>
          <p:cNvSpPr/>
          <p:nvPr/>
        </p:nvSpPr>
        <p:spPr>
          <a:xfrm>
            <a:off x="4844834" y="1259007"/>
            <a:ext cx="2179365" cy="1483012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/>
          </a:p>
        </p:txBody>
      </p:sp>
      <p:sp>
        <p:nvSpPr>
          <p:cNvPr id="24" name="Flowchart: Preparation 23"/>
          <p:cNvSpPr/>
          <p:nvPr/>
        </p:nvSpPr>
        <p:spPr>
          <a:xfrm>
            <a:off x="3042060" y="3558553"/>
            <a:ext cx="2179365" cy="1483012"/>
          </a:xfrm>
          <a:prstGeom prst="flowChartPreparatio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Flowchart: Preparation 18"/>
          <p:cNvSpPr/>
          <p:nvPr/>
        </p:nvSpPr>
        <p:spPr>
          <a:xfrm>
            <a:off x="4844835" y="2800488"/>
            <a:ext cx="2179365" cy="1483012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1" y="281732"/>
            <a:ext cx="4724399" cy="693265"/>
          </a:xfrm>
        </p:spPr>
        <p:txBody>
          <a:bodyPr/>
          <a:lstStyle/>
          <a:p>
            <a:r>
              <a:rPr lang="lt-LT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Diskusijai: </a:t>
            </a:r>
            <a:r>
              <a:rPr lang="lt-LT" sz="24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inovatorių</a:t>
            </a:r>
            <a:r>
              <a:rPr lang="lt-LT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ugdymo  ekosistema. AI sprendimas</a:t>
            </a:r>
            <a:endParaRPr lang="lt-LT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6658411" y="2026986"/>
            <a:ext cx="2179365" cy="1483012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/>
          </a:p>
        </p:txBody>
      </p:sp>
      <p:sp>
        <p:nvSpPr>
          <p:cNvPr id="16" name="TextBox 15"/>
          <p:cNvSpPr txBox="1"/>
          <p:nvPr/>
        </p:nvSpPr>
        <p:spPr>
          <a:xfrm>
            <a:off x="3038421" y="3638339"/>
            <a:ext cx="2226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accent1">
                    <a:lumMod val="50000"/>
                  </a:schemeClr>
                </a:solidFill>
              </a:rPr>
              <a:t>Mokykla: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BU (</a:t>
            </a:r>
            <a:r>
              <a:rPr lang="lt-LT" sz="1600" dirty="0">
                <a:solidFill>
                  <a:schemeClr val="accent1">
                    <a:lumMod val="50000"/>
                  </a:schemeClr>
                </a:solidFill>
              </a:rPr>
              <a:t>STEAM) </a:t>
            </a:r>
            <a:endParaRPr lang="lt-LT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AI projektiniai  darbai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Aplinka inovacijų 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veiklai skatinti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7378" y="2896833"/>
            <a:ext cx="1994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rgbClr val="FF0000"/>
                </a:solidFill>
              </a:rPr>
              <a:t>AI platforma:</a:t>
            </a:r>
          </a:p>
          <a:p>
            <a:pPr algn="ctr"/>
            <a:r>
              <a:rPr lang="lt-LT" sz="1600" dirty="0" err="1" smtClean="0">
                <a:solidFill>
                  <a:srgbClr val="FF0000"/>
                </a:solidFill>
              </a:rPr>
              <a:t>Inovatyvus</a:t>
            </a:r>
            <a:r>
              <a:rPr lang="lt-LT" sz="1600" dirty="0" smtClean="0">
                <a:solidFill>
                  <a:srgbClr val="FF0000"/>
                </a:solidFill>
              </a:rPr>
              <a:t> turinys</a:t>
            </a:r>
          </a:p>
          <a:p>
            <a:pPr algn="ctr"/>
            <a:r>
              <a:rPr lang="lt-LT" sz="1600" dirty="0" smtClean="0">
                <a:solidFill>
                  <a:srgbClr val="FF0000"/>
                </a:solidFill>
              </a:rPr>
              <a:t>Metodika ir įrankiai</a:t>
            </a:r>
          </a:p>
          <a:p>
            <a:pPr algn="ctr"/>
            <a:r>
              <a:rPr lang="lt-LT" sz="1600" dirty="0" smtClean="0">
                <a:solidFill>
                  <a:srgbClr val="FF0000"/>
                </a:solidFill>
              </a:rPr>
              <a:t>Kūrybinės dirbtuvės</a:t>
            </a:r>
          </a:p>
          <a:p>
            <a:pPr algn="ctr"/>
            <a:r>
              <a:rPr lang="lt-LT" sz="1600" dirty="0" smtClean="0">
                <a:solidFill>
                  <a:srgbClr val="FF0000"/>
                </a:solidFill>
              </a:rPr>
              <a:t>Konsultacijos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0388" y="3778008"/>
            <a:ext cx="201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accent1">
                    <a:lumMod val="50000"/>
                  </a:schemeClr>
                </a:solidFill>
              </a:rPr>
              <a:t>Savivaldybės: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NVŠ finansavimas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Darbų konkursų temos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3209" y="2104372"/>
            <a:ext cx="2151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accent1">
                    <a:lumMod val="50000"/>
                  </a:schemeClr>
                </a:solidFill>
              </a:rPr>
              <a:t>Aukštosios </a:t>
            </a:r>
          </a:p>
          <a:p>
            <a:pPr algn="ctr"/>
            <a:r>
              <a:rPr lang="lt-LT" sz="1600" b="1" dirty="0" smtClean="0">
                <a:solidFill>
                  <a:schemeClr val="accent1">
                    <a:lumMod val="50000"/>
                  </a:schemeClr>
                </a:solidFill>
              </a:rPr>
              <a:t>mokyklos: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AI turinio plėtra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Mentorių ugdymas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Konsultavimas</a:t>
            </a:r>
            <a:endParaRPr lang="lt-L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8412" y="2203409"/>
            <a:ext cx="2245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accent1">
                    <a:lumMod val="50000"/>
                  </a:schemeClr>
                </a:solidFill>
              </a:rPr>
              <a:t>Verslo įmonės: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AI darbų temos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Įranga ir konsultacijos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Vizitai</a:t>
            </a:r>
            <a:r>
              <a:rPr lang="lt-LT" sz="1600" dirty="0">
                <a:solidFill>
                  <a:schemeClr val="accent1">
                    <a:lumMod val="50000"/>
                  </a:schemeClr>
                </a:solidFill>
              </a:rPr>
              <a:t>, parama</a:t>
            </a:r>
            <a:endParaRPr lang="lt-LT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3229" y="1400347"/>
            <a:ext cx="1842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tx2"/>
                </a:solidFill>
              </a:rPr>
              <a:t>„Tradicinė“ inovacijų paramos sistema:</a:t>
            </a:r>
          </a:p>
          <a:p>
            <a:pPr algn="ctr"/>
            <a:r>
              <a:rPr lang="lt-LT" sz="1600" dirty="0" smtClean="0">
                <a:solidFill>
                  <a:schemeClr val="tx2"/>
                </a:solidFill>
              </a:rPr>
              <a:t>būtina esminė sąsaja su AI </a:t>
            </a:r>
            <a:endParaRPr lang="lt-LT" sz="1600" dirty="0">
              <a:solidFill>
                <a:schemeClr val="tx2"/>
              </a:solidFill>
            </a:endParaRPr>
          </a:p>
        </p:txBody>
      </p:sp>
      <p:sp>
        <p:nvSpPr>
          <p:cNvPr id="25" name="Flowchart: Preparation 24"/>
          <p:cNvSpPr/>
          <p:nvPr/>
        </p:nvSpPr>
        <p:spPr>
          <a:xfrm>
            <a:off x="4844835" y="4332808"/>
            <a:ext cx="2179365" cy="1483012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Flowchart: Preparation 25"/>
          <p:cNvSpPr/>
          <p:nvPr/>
        </p:nvSpPr>
        <p:spPr>
          <a:xfrm>
            <a:off x="6665662" y="3575111"/>
            <a:ext cx="2179365" cy="1483012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/>
          </a:p>
        </p:txBody>
      </p:sp>
      <p:sp>
        <p:nvSpPr>
          <p:cNvPr id="27" name="Flowchart: Preparation 26"/>
          <p:cNvSpPr/>
          <p:nvPr/>
        </p:nvSpPr>
        <p:spPr>
          <a:xfrm>
            <a:off x="3038420" y="5096539"/>
            <a:ext cx="2179365" cy="1483012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Flowchart: Preparation 28"/>
          <p:cNvSpPr/>
          <p:nvPr/>
        </p:nvSpPr>
        <p:spPr>
          <a:xfrm>
            <a:off x="3038422" y="2024587"/>
            <a:ext cx="2179365" cy="1483012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8106" y="4658815"/>
            <a:ext cx="172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accent1">
                    <a:lumMod val="50000"/>
                  </a:schemeClr>
                </a:solidFill>
              </a:rPr>
              <a:t>NVŠ teikėjai</a:t>
            </a:r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: tradicinės ir AI NVŠ paslaugos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Flowchart: Preparation 29"/>
          <p:cNvSpPr/>
          <p:nvPr/>
        </p:nvSpPr>
        <p:spPr>
          <a:xfrm>
            <a:off x="400503" y="2000512"/>
            <a:ext cx="2179365" cy="1483012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/>
          </a:p>
        </p:txBody>
      </p:sp>
      <p:sp>
        <p:nvSpPr>
          <p:cNvPr id="8" name="TextBox 7"/>
          <p:cNvSpPr txBox="1"/>
          <p:nvPr/>
        </p:nvSpPr>
        <p:spPr>
          <a:xfrm>
            <a:off x="3156615" y="5299436"/>
            <a:ext cx="2064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accent1">
                    <a:lumMod val="50000"/>
                  </a:schemeClr>
                </a:solidFill>
              </a:rPr>
              <a:t>ŠMM institucijos: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BU programų plėtra 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NVŠ finansavimo </a:t>
            </a:r>
          </a:p>
          <a:p>
            <a:pPr algn="ctr"/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prioritetai AI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276" y="2350594"/>
            <a:ext cx="19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accent1">
                    <a:lumMod val="50000"/>
                  </a:schemeClr>
                </a:solidFill>
              </a:rPr>
              <a:t>Tarptautiniai tinklai</a:t>
            </a:r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lt-LT" sz="16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lt-LT" sz="1600" dirty="0" smtClean="0">
                <a:solidFill>
                  <a:schemeClr val="accent1">
                    <a:lumMod val="50000"/>
                  </a:schemeClr>
                </a:solidFill>
              </a:rPr>
              <a:t>eroji patirtis ir bendradarbiavimas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0547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000" y="497632"/>
            <a:ext cx="6048672" cy="614888"/>
          </a:xfrm>
        </p:spPr>
        <p:txBody>
          <a:bodyPr/>
          <a:lstStyle/>
          <a:p>
            <a:r>
              <a:rPr lang="lt-LT" sz="2400" b="1" dirty="0" smtClean="0">
                <a:latin typeface="+mn-lt"/>
              </a:rPr>
              <a:t>AI platformos pagrindinis puslapis</a:t>
            </a:r>
            <a:endParaRPr lang="en-US" sz="24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86840"/>
            <a:ext cx="873252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0246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048672" cy="1041608"/>
          </a:xfrm>
        </p:spPr>
        <p:txBody>
          <a:bodyPr/>
          <a:lstStyle/>
          <a:p>
            <a:r>
              <a:rPr lang="lt-LT" sz="2400" b="1" dirty="0" smtClean="0"/>
              <a:t>III-asis „Ateities inžinerijos“ sezonas 2019-2020 m.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2193758"/>
            <a:ext cx="8797491" cy="252262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lt-LT" sz="1800" dirty="0">
                <a:latin typeface="+mn-lt"/>
              </a:rPr>
              <a:t>2019 m. </a:t>
            </a:r>
            <a:r>
              <a:rPr lang="lt-LT" sz="1800" dirty="0" smtClean="0">
                <a:latin typeface="+mn-lt"/>
              </a:rPr>
              <a:t>IX vidurys: sezono atidarymas (programų ir darbų pristatymas mokytojams)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lt-LT" sz="1800" dirty="0">
                <a:latin typeface="+mn-lt"/>
              </a:rPr>
              <a:t>2019</a:t>
            </a:r>
            <a:r>
              <a:rPr lang="lt-LT" sz="1800" dirty="0">
                <a:latin typeface="+mn-lt"/>
              </a:rPr>
              <a:t> m. </a:t>
            </a:r>
            <a:r>
              <a:rPr lang="lt-LT" sz="1800" dirty="0" smtClean="0">
                <a:latin typeface="+mn-lt"/>
              </a:rPr>
              <a:t>IX-XII: regioninės kūrybinės dirbtuvės (KD) projektiniams darbams (PD) skatinti : </a:t>
            </a:r>
          </a:p>
          <a:p>
            <a:pPr lvl="1"/>
            <a:r>
              <a:rPr lang="lt-LT" sz="1800" dirty="0" smtClean="0">
                <a:latin typeface="+mn-lt"/>
              </a:rPr>
              <a:t>kiekvienam  PD (4 mokinių komanda)  </a:t>
            </a:r>
            <a:r>
              <a:rPr lang="lt-LT" sz="1800" dirty="0">
                <a:latin typeface="+mn-lt"/>
              </a:rPr>
              <a:t>- </a:t>
            </a:r>
            <a:r>
              <a:rPr lang="lt-LT" sz="1800" dirty="0" smtClean="0">
                <a:latin typeface="+mn-lt"/>
              </a:rPr>
              <a:t>medžiagoms 100 EUR</a:t>
            </a:r>
          </a:p>
          <a:p>
            <a:pPr lvl="1"/>
            <a:r>
              <a:rPr lang="lt-LT" sz="1800" dirty="0" smtClean="0">
                <a:latin typeface="+mn-lt"/>
              </a:rPr>
              <a:t>kiekvienų KD vietiniam koordinavimui – 100 EUR (</a:t>
            </a:r>
            <a:r>
              <a:rPr lang="lt-LT" sz="1800" dirty="0" err="1" smtClean="0">
                <a:latin typeface="+mn-lt"/>
              </a:rPr>
              <a:t>netto</a:t>
            </a:r>
            <a:r>
              <a:rPr lang="lt-LT" sz="1800" dirty="0" smtClean="0">
                <a:latin typeface="+mn-lt"/>
              </a:rPr>
              <a:t>)</a:t>
            </a:r>
            <a:endParaRPr lang="lt-LT" sz="1800" dirty="0">
              <a:latin typeface="+mn-lt"/>
            </a:endParaRP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lt-LT" sz="1800" dirty="0" smtClean="0">
                <a:latin typeface="+mn-lt"/>
              </a:rPr>
              <a:t>2020 </a:t>
            </a:r>
            <a:r>
              <a:rPr lang="lt-LT" sz="1800" dirty="0">
                <a:latin typeface="+mn-lt"/>
              </a:rPr>
              <a:t>m. II : </a:t>
            </a:r>
            <a:r>
              <a:rPr lang="lt-LT" sz="1800" dirty="0" smtClean="0">
                <a:latin typeface="+mn-lt"/>
              </a:rPr>
              <a:t>AI žiemos </a:t>
            </a:r>
            <a:r>
              <a:rPr lang="lt-LT" sz="1800" dirty="0">
                <a:latin typeface="+mn-lt"/>
              </a:rPr>
              <a:t>sesija – PD peržiūra </a:t>
            </a:r>
            <a:r>
              <a:rPr lang="lt-LT" sz="1800" dirty="0" smtClean="0">
                <a:latin typeface="+mn-lt"/>
              </a:rPr>
              <a:t>(konkursas)</a:t>
            </a:r>
            <a:endParaRPr lang="lt-LT" sz="18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lt-LT" sz="1800" dirty="0" smtClean="0">
                <a:latin typeface="+mn-lt"/>
              </a:rPr>
              <a:t>2020 m. V: AI pavasario sesija – PD konkursas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05550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175200" y="5945673"/>
            <a:ext cx="6520515" cy="4656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t-LT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LINKIME KŪRYBINĖS SĖKMĖS BENDRAME DARBE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!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7173" y="592183"/>
            <a:ext cx="359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chemeClr val="accent1">
                    <a:lumMod val="50000"/>
                  </a:schemeClr>
                </a:solidFill>
              </a:rPr>
              <a:t>DĖKOJAME UŽ DĖMESĮ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lt-LT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lt-L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utoShape 2" descr="https://ex.vgtu.lt/owa/henrikas.mykolaitis@vgtu.lt/service.svc/s/GetAttachmentThumbnail?id=AQMkAGViNjFhNjhkLTgyZWItNGViMS1hMWQ4LTJhNzg5NmVjOTM0NwBGAAADL8tR8kvthUqgmMDl3dXOngcAQG0Y7LFPUkml%2BP4rx4G%2F9wAAAgEKAAAAQG0Y7LFPUkml%2BP4rx4G%2F9wADYATkqgAAAAESABAAX5YNg%2BwOOkOuIJSfnO0nrA%3D%3D&amp;thumbnailType=2&amp;X-OWA-CANARY=RfjEZaIp2k-23RC4fEl1PeBngHqwONYItZ0UqtTCNFyrowpNMhdWvVAcdffKgjBP-gcT-XH8FQ8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3" y="1629569"/>
            <a:ext cx="81280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77061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sz="1600" dirty="0" smtClean="0">
              <a:latin typeface="+mn-lt"/>
            </a:endParaRPr>
          </a:p>
          <a:p>
            <a:pPr marL="0" indent="0">
              <a:buNone/>
            </a:pPr>
            <a:r>
              <a:rPr lang="lt-LT" sz="1700" dirty="0" smtClean="0">
                <a:latin typeface="+mn-lt"/>
              </a:rPr>
              <a:t>Dr. Henrikas Mykolaitis</a:t>
            </a:r>
          </a:p>
          <a:p>
            <a:pPr marL="0" indent="0">
              <a:buNone/>
            </a:pPr>
            <a:endParaRPr lang="lt-LT" sz="1700" dirty="0" smtClean="0">
              <a:latin typeface="+mn-lt"/>
            </a:endParaRP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1975-1995 	VU Fizikos fak.; fluktuacinių magnetinių reiškinių taikomieji tyrimai</a:t>
            </a:r>
            <a:r>
              <a:rPr lang="lt-LT" sz="1700" dirty="0">
                <a:latin typeface="+mn-lt"/>
              </a:rPr>
              <a:t>, </a:t>
            </a:r>
            <a:r>
              <a:rPr lang="lt-LT" sz="1700" dirty="0" smtClean="0">
                <a:latin typeface="+mn-lt"/>
              </a:rPr>
              <a:t>		lektorius (60 publikacijų, 7 išradimai)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1992-1993 	Ryšių ir informatikos ministerija; </a:t>
            </a:r>
            <a:r>
              <a:rPr lang="lt-LT" sz="1700" dirty="0" err="1" smtClean="0">
                <a:latin typeface="+mn-lt"/>
              </a:rPr>
              <a:t>radioaparatūros</a:t>
            </a:r>
            <a:r>
              <a:rPr lang="lt-LT" sz="1700" dirty="0" smtClean="0">
                <a:latin typeface="+mn-lt"/>
              </a:rPr>
              <a:t> gamybos ir naudojimo 		techninis reguliavimas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1993-1997 	Valstybinė radijo dažnių tarnyba; telekomunikacijų veiklos 			licencijavimas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1997-2004 	AB Lietuvos telekomas; bendrovės modernizavimo  ir plėtros projektai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2005-2014 	Lietuvos inžinerinės pramonės asociacija LINPRA, direktorius ir 		viceprezidentas; asociacijos projektai 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2012-2014	MTEPI S3 prioritetų dokumentų rengimo darbo grupė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2013		ETP </a:t>
            </a:r>
            <a:r>
              <a:rPr lang="lt-LT" sz="1700" dirty="0" err="1" smtClean="0">
                <a:latin typeface="+mn-lt"/>
              </a:rPr>
              <a:t>ManuFuture</a:t>
            </a:r>
            <a:r>
              <a:rPr lang="lt-LT" sz="1700" dirty="0" smtClean="0">
                <a:latin typeface="+mn-lt"/>
              </a:rPr>
              <a:t> 2013 konferencijos rengimo koordinatorius</a:t>
            </a:r>
          </a:p>
          <a:p>
            <a:pPr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2014- 		Vilniaus Gedimino technikos universitetas; MTEPI veiklos ir STEAM 		ugdymo projektai</a:t>
            </a:r>
            <a:endParaRPr 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05591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058" y="531629"/>
            <a:ext cx="5524684" cy="810954"/>
          </a:xfrm>
        </p:spPr>
        <p:txBody>
          <a:bodyPr/>
          <a:lstStyle/>
          <a:p>
            <a:pPr>
              <a:defRPr/>
            </a:pPr>
            <a:r>
              <a:rPr lang="lt-LT" sz="2400" b="1" dirty="0" smtClean="0">
                <a:latin typeface="+mn-lt"/>
              </a:rPr>
              <a:t>Esminis iššūkis (1): spartinti kuriamos pridėtinės vertės (darbo našumo) augimą</a:t>
            </a:r>
            <a:endParaRPr lang="en-US" sz="2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189BCF6-0633-4484-A896-59D87EF3D565}" type="slidenum">
              <a:rPr lang="en-US" altLang="en-US" sz="1200" smtClean="0">
                <a:latin typeface="Arial Black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 dirty="0" smtClean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1075" y="1457786"/>
            <a:ext cx="1466850" cy="60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lt-LT" sz="1400" b="0" dirty="0">
                <a:latin typeface="+mn-lt"/>
              </a:rPr>
              <a:t>EU – 33,2 EUR</a:t>
            </a:r>
          </a:p>
          <a:p>
            <a:pPr>
              <a:spcBef>
                <a:spcPts val="600"/>
              </a:spcBef>
              <a:defRPr/>
            </a:pPr>
            <a:r>
              <a:rPr lang="lt-LT" sz="1400" b="0" dirty="0">
                <a:latin typeface="+mn-lt"/>
              </a:rPr>
              <a:t>LT – 10,6 EUR</a:t>
            </a:r>
            <a:endParaRPr lang="en-US" sz="1400" b="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215" y="6328208"/>
            <a:ext cx="135153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i="1" dirty="0">
                <a:latin typeface="+mn-lt"/>
              </a:rPr>
              <a:t>EUROSTAT </a:t>
            </a:r>
            <a:r>
              <a:rPr lang="lt-LT" sz="1400" b="0" i="1" dirty="0" smtClean="0">
                <a:latin typeface="+mn-lt"/>
              </a:rPr>
              <a:t>2017</a:t>
            </a:r>
            <a:endParaRPr lang="en-US" sz="1400" b="0" i="1" dirty="0">
              <a:latin typeface="+mn-lt"/>
            </a:endParaRPr>
          </a:p>
        </p:txBody>
      </p:sp>
      <p:pic>
        <p:nvPicPr>
          <p:cNvPr id="35" name="Picture 34"/>
          <p:cNvPicPr/>
          <p:nvPr/>
        </p:nvPicPr>
        <p:blipFill rotWithShape="1">
          <a:blip r:embed="rId2"/>
          <a:srcRect l="22650" t="-707" r="8462" b="5923"/>
          <a:stretch/>
        </p:blipFill>
        <p:spPr bwMode="auto">
          <a:xfrm>
            <a:off x="953847" y="1342583"/>
            <a:ext cx="7576127" cy="4962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6602" y="1790169"/>
            <a:ext cx="6164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VIENO DARBUOTOJO PER VALANDĄ SUKURTA PRIDĖTINĖ VERTĖ, </a:t>
            </a:r>
            <a:r>
              <a:rPr lang="lt-LT" sz="14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Eur</a:t>
            </a:r>
            <a:r>
              <a:rPr lang="lt-LT" sz="1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/h,  </a:t>
            </a:r>
            <a:r>
              <a:rPr lang="lt-LT" sz="1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en-US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4877" y="4860752"/>
            <a:ext cx="410976" cy="29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EE</a:t>
            </a:r>
            <a:endParaRPr lang="en-US" sz="1400" b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5112" y="3415284"/>
            <a:ext cx="426319" cy="29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 smtClean="0">
                <a:latin typeface="+mn-lt"/>
              </a:rPr>
              <a:t>UK</a:t>
            </a:r>
            <a:endParaRPr lang="en-US" sz="1400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2943" y="3178050"/>
            <a:ext cx="381945" cy="29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DE</a:t>
            </a:r>
            <a:endParaRPr lang="en-US" sz="1400" b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7716" y="2520591"/>
            <a:ext cx="437412" cy="29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DK</a:t>
            </a:r>
            <a:endParaRPr lang="en-US" sz="1400" b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1641" y="2867584"/>
            <a:ext cx="365716" cy="293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dirty="0" smtClean="0"/>
              <a:t>SE</a:t>
            </a:r>
            <a:endParaRPr lang="en-US" sz="1400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7220" y="3205444"/>
            <a:ext cx="359756" cy="293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FI</a:t>
            </a:r>
            <a:endParaRPr lang="en-US" sz="1400" b="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9245" y="5128327"/>
            <a:ext cx="359756" cy="29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PL</a:t>
            </a:r>
            <a:endParaRPr lang="en-US" sz="14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3831" y="5034573"/>
            <a:ext cx="332496" cy="29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1" dirty="0">
                <a:latin typeface="+mn-lt"/>
              </a:rPr>
              <a:t>LT</a:t>
            </a:r>
            <a:endParaRPr lang="en-US" sz="1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9039" y="5034763"/>
            <a:ext cx="372435" cy="29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LV</a:t>
            </a:r>
            <a:endParaRPr lang="en-US" sz="1400" b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3311" y="3872313"/>
            <a:ext cx="7424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1" dirty="0" smtClean="0">
                <a:latin typeface="+mn-lt"/>
              </a:rPr>
              <a:t>EU 28</a:t>
            </a:r>
            <a:endParaRPr lang="en-US" sz="1400" b="1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98604" y="4715803"/>
            <a:ext cx="6179667" cy="856766"/>
          </a:xfrm>
          <a:prstGeom prst="ellipse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/>
          </a:p>
        </p:txBody>
      </p:sp>
      <p:sp>
        <p:nvSpPr>
          <p:cNvPr id="17" name="Oval 16"/>
          <p:cNvSpPr/>
          <p:nvPr/>
        </p:nvSpPr>
        <p:spPr>
          <a:xfrm>
            <a:off x="1652077" y="3103028"/>
            <a:ext cx="6179668" cy="1339337"/>
          </a:xfrm>
          <a:prstGeom prst="ellipse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22999" y="4180090"/>
            <a:ext cx="6868432" cy="589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70222" y="5147987"/>
            <a:ext cx="430757" cy="29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RO</a:t>
            </a:r>
            <a:endParaRPr lang="en-US" sz="1400" b="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979" y="4574238"/>
            <a:ext cx="359756" cy="29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SI</a:t>
            </a:r>
            <a:endParaRPr lang="en-US" sz="1400" b="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9438" y="4791536"/>
            <a:ext cx="480202" cy="29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CZ</a:t>
            </a:r>
            <a:endParaRPr lang="en-US" sz="1400" b="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6713" y="2057861"/>
            <a:ext cx="359756" cy="29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IE</a:t>
            </a:r>
            <a:endParaRPr lang="en-US" sz="1400" b="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3214" y="2350652"/>
            <a:ext cx="392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LU</a:t>
            </a:r>
            <a:endParaRPr lang="en-US" sz="1400" b="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5181" y="3024265"/>
            <a:ext cx="488127" cy="295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NL</a:t>
            </a:r>
            <a:endParaRPr lang="en-US" sz="1400" b="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8429" y="5329821"/>
            <a:ext cx="443753" cy="29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0" dirty="0">
                <a:latin typeface="+mn-lt"/>
              </a:rPr>
              <a:t>BG</a:t>
            </a:r>
            <a:endParaRPr lang="en-US" sz="1400" b="0" dirty="0">
              <a:latin typeface="+mn-lt"/>
            </a:endParaRPr>
          </a:p>
        </p:txBody>
      </p:sp>
      <p:sp>
        <p:nvSpPr>
          <p:cNvPr id="34" name="Up Arrow 33"/>
          <p:cNvSpPr/>
          <p:nvPr/>
        </p:nvSpPr>
        <p:spPr>
          <a:xfrm>
            <a:off x="4260969" y="3633858"/>
            <a:ext cx="537258" cy="161701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/>
          </a:p>
        </p:txBody>
      </p:sp>
      <p:sp>
        <p:nvSpPr>
          <p:cNvPr id="4" name="TextBox 3"/>
          <p:cNvSpPr txBox="1"/>
          <p:nvPr/>
        </p:nvSpPr>
        <p:spPr>
          <a:xfrm>
            <a:off x="4397769" y="4220169"/>
            <a:ext cx="267836" cy="35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?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376488" y="2163883"/>
            <a:ext cx="1400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1400" b="1" dirty="0" smtClean="0"/>
              <a:t>EU </a:t>
            </a:r>
            <a:r>
              <a:rPr lang="lt-LT" sz="1400" b="1" dirty="0" smtClean="0"/>
              <a:t>– 40,7 </a:t>
            </a:r>
            <a:r>
              <a:rPr lang="lt-LT" sz="1400" b="1" dirty="0" err="1" smtClean="0"/>
              <a:t>Eur</a:t>
            </a:r>
            <a:r>
              <a:rPr lang="lt-LT" sz="1400" b="1" dirty="0" smtClean="0"/>
              <a:t>/h </a:t>
            </a:r>
          </a:p>
          <a:p>
            <a:pPr>
              <a:defRPr/>
            </a:pPr>
            <a:r>
              <a:rPr lang="lt-LT" sz="1400" b="1" dirty="0" smtClean="0"/>
              <a:t> LT  - </a:t>
            </a:r>
            <a:r>
              <a:rPr lang="lt-LT" sz="1400" b="1" dirty="0" smtClean="0"/>
              <a:t>17,8 </a:t>
            </a:r>
            <a:r>
              <a:rPr lang="lt-LT" sz="1400" b="1" dirty="0" err="1" smtClean="0"/>
              <a:t>Eur</a:t>
            </a:r>
            <a:r>
              <a:rPr lang="lt-LT" sz="1400" b="1" dirty="0" smtClean="0"/>
              <a:t>/h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3770" y="5034573"/>
            <a:ext cx="43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18</a:t>
            </a:r>
            <a:endParaRPr lang="lt-LT" dirty="0"/>
          </a:p>
        </p:txBody>
      </p:sp>
      <p:sp>
        <p:nvSpPr>
          <p:cNvPr id="32" name="TextBox 31"/>
          <p:cNvSpPr txBox="1"/>
          <p:nvPr/>
        </p:nvSpPr>
        <p:spPr>
          <a:xfrm>
            <a:off x="724984" y="3288632"/>
            <a:ext cx="43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54</a:t>
            </a:r>
            <a:endParaRPr lang="lt-LT" dirty="0"/>
          </a:p>
        </p:txBody>
      </p:sp>
      <p:sp>
        <p:nvSpPr>
          <p:cNvPr id="36" name="TextBox 35"/>
          <p:cNvSpPr txBox="1"/>
          <p:nvPr/>
        </p:nvSpPr>
        <p:spPr>
          <a:xfrm>
            <a:off x="771074" y="4110270"/>
            <a:ext cx="43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36</a:t>
            </a:r>
            <a:endParaRPr lang="lt-LT" dirty="0"/>
          </a:p>
        </p:txBody>
      </p:sp>
      <p:sp>
        <p:nvSpPr>
          <p:cNvPr id="37" name="TextBox 36"/>
          <p:cNvSpPr txBox="1"/>
          <p:nvPr/>
        </p:nvSpPr>
        <p:spPr>
          <a:xfrm>
            <a:off x="809801" y="5788281"/>
            <a:ext cx="48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0</a:t>
            </a:r>
            <a:endParaRPr lang="lt-LT" dirty="0"/>
          </a:p>
        </p:txBody>
      </p:sp>
      <p:sp>
        <p:nvSpPr>
          <p:cNvPr id="39" name="TextBox 38"/>
          <p:cNvSpPr txBox="1"/>
          <p:nvPr/>
        </p:nvSpPr>
        <p:spPr>
          <a:xfrm>
            <a:off x="734232" y="2450075"/>
            <a:ext cx="43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72</a:t>
            </a:r>
            <a:endParaRPr lang="lt-LT" dirty="0"/>
          </a:p>
        </p:txBody>
      </p:sp>
      <p:sp>
        <p:nvSpPr>
          <p:cNvPr id="41" name="TextBox 40"/>
          <p:cNvSpPr txBox="1"/>
          <p:nvPr/>
        </p:nvSpPr>
        <p:spPr>
          <a:xfrm>
            <a:off x="467545" y="1628437"/>
            <a:ext cx="7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Eur</a:t>
            </a:r>
            <a:r>
              <a:rPr lang="lt-LT" dirty="0" smtClean="0"/>
              <a:t>/h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22110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042" y="201692"/>
            <a:ext cx="5330209" cy="1233703"/>
          </a:xfrm>
        </p:spPr>
        <p:txBody>
          <a:bodyPr/>
          <a:lstStyle/>
          <a:p>
            <a:r>
              <a:rPr lang="lt-LT" sz="2400" b="1" dirty="0" smtClean="0">
                <a:latin typeface="+mn-lt"/>
              </a:rPr>
              <a:t>Esminis iššūkis (2): išugdyti ir nuolat palaikyti kritinę </a:t>
            </a:r>
            <a:r>
              <a:rPr lang="lt-LT" sz="2400" b="1" dirty="0" err="1" smtClean="0">
                <a:latin typeface="+mn-lt"/>
              </a:rPr>
              <a:t>inovatorių</a:t>
            </a:r>
            <a:r>
              <a:rPr lang="lt-LT" sz="2400" b="1" dirty="0" smtClean="0">
                <a:latin typeface="+mn-lt"/>
              </a:rPr>
              <a:t> masę</a:t>
            </a:r>
            <a:endParaRPr lang="en-US" sz="24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40" t="14524" r="20265" b="8443"/>
          <a:stretch/>
        </p:blipFill>
        <p:spPr>
          <a:xfrm>
            <a:off x="797442" y="1439182"/>
            <a:ext cx="7442791" cy="526150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5400000">
            <a:off x="4105806" y="3392486"/>
            <a:ext cx="538163" cy="1686719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/>
          </a:p>
        </p:txBody>
      </p:sp>
      <p:sp>
        <p:nvSpPr>
          <p:cNvPr id="6" name="TextBox 5"/>
          <p:cNvSpPr txBox="1"/>
          <p:nvPr/>
        </p:nvSpPr>
        <p:spPr>
          <a:xfrm>
            <a:off x="4162426" y="4051179"/>
            <a:ext cx="26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?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16905" y="2865633"/>
            <a:ext cx="5367219" cy="2740423"/>
          </a:xfrm>
          <a:prstGeom prst="ellipse">
            <a:avLst/>
          </a:prstGeom>
          <a:solidFill>
            <a:schemeClr val="bg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516605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771800" y="517236"/>
            <a:ext cx="6048672" cy="923637"/>
          </a:xfrm>
        </p:spPr>
        <p:txBody>
          <a:bodyPr/>
          <a:lstStyle/>
          <a:p>
            <a:r>
              <a:rPr lang="lt-LT" sz="2400" b="1" dirty="0" smtClean="0">
                <a:latin typeface="+mn-lt"/>
              </a:rPr>
              <a:t>Lietuvos krepšinio sėkmės istorija ir </a:t>
            </a:r>
            <a:r>
              <a:rPr lang="lt-LT" sz="2400" b="1" dirty="0" err="1" smtClean="0">
                <a:latin typeface="+mn-lt"/>
              </a:rPr>
              <a:t>inovatorių</a:t>
            </a:r>
            <a:r>
              <a:rPr lang="lt-LT" sz="2400" b="1" dirty="0" smtClean="0">
                <a:latin typeface="+mn-lt"/>
              </a:rPr>
              <a:t> „kritinės masės“ išugdymo </a:t>
            </a:r>
            <a:r>
              <a:rPr lang="lt-LT" sz="2400" b="1" dirty="0">
                <a:latin typeface="+mn-lt"/>
              </a:rPr>
              <a:t>iššūkiai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76743"/>
              </p:ext>
            </p:extLst>
          </p:nvPr>
        </p:nvGraphicFramePr>
        <p:xfrm>
          <a:off x="-233691" y="1522474"/>
          <a:ext cx="4608511" cy="298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365333"/>
              </p:ext>
            </p:extLst>
          </p:nvPr>
        </p:nvGraphicFramePr>
        <p:xfrm>
          <a:off x="4463480" y="1469130"/>
          <a:ext cx="4680520" cy="324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8061" y="4665954"/>
            <a:ext cx="368792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700" b="1" dirty="0" smtClean="0"/>
              <a:t>LT KREPŠINIS, U18: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 smtClean="0"/>
              <a:t>70 sporto mokyklų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 smtClean="0"/>
              <a:t>130-150 BU mokyklų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 smtClean="0"/>
              <a:t>12 čempionatų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 smtClean="0"/>
              <a:t>4 000 rungtynių/metus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/>
              <a:t>NVŠ veiklos (39,5 proc. apimties)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 smtClean="0"/>
              <a:t>10 </a:t>
            </a:r>
            <a:r>
              <a:rPr lang="lt-LT" sz="1700" dirty="0" smtClean="0"/>
              <a:t>000 mokinių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50" y="4665954"/>
            <a:ext cx="454684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700" b="1" dirty="0" smtClean="0"/>
              <a:t>LT INŽINERIJOS INOVACIJOS, U18: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 smtClean="0"/>
              <a:t>Iki 6 „tradicinių“ techninės kūrybos centrų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 smtClean="0"/>
              <a:t>Privatūs klubai (</a:t>
            </a:r>
            <a:r>
              <a:rPr lang="lt-LT" sz="1700" dirty="0" err="1" smtClean="0"/>
              <a:t>robotika</a:t>
            </a:r>
            <a:r>
              <a:rPr lang="lt-LT" sz="1700" dirty="0" smtClean="0"/>
              <a:t> ir pan.)</a:t>
            </a:r>
            <a:endParaRPr lang="lt-LT" sz="17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 smtClean="0"/>
              <a:t>STEAM </a:t>
            </a:r>
            <a:r>
              <a:rPr lang="lt-LT" sz="1700" dirty="0"/>
              <a:t>dalykų olimpiados, Jaunasis tyrėjas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 smtClean="0"/>
              <a:t>STEAM regioniniai centrai (planuojami)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dirty="0"/>
              <a:t>NVŠ veiklos (4,3 proc. apimties)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t-LT" sz="1700" b="1" dirty="0" smtClean="0"/>
              <a:t>„Ateities inžinerijos“ ugdymo platforma</a:t>
            </a:r>
            <a:endParaRPr lang="lt-LT" sz="17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60401" y="2132856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7309" y="4540268"/>
            <a:ext cx="7629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21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5571" y="160175"/>
            <a:ext cx="4499857" cy="1241906"/>
          </a:xfrm>
        </p:spPr>
        <p:txBody>
          <a:bodyPr/>
          <a:lstStyle/>
          <a:p>
            <a:r>
              <a:rPr lang="lt-LT" sz="2400" b="1" dirty="0" smtClean="0">
                <a:latin typeface="+mn-lt"/>
              </a:rPr>
              <a:t>AI platformos veiklos </a:t>
            </a:r>
            <a:r>
              <a:rPr lang="lt-LT" sz="2400" b="1" dirty="0">
                <a:latin typeface="+mn-lt"/>
              </a:rPr>
              <a:t>principai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08" y="1328929"/>
            <a:ext cx="8363272" cy="5280614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lt-LT" sz="1700" b="1" dirty="0" smtClean="0">
                <a:latin typeface="+mn-lt"/>
              </a:rPr>
              <a:t>AI </a:t>
            </a:r>
            <a:r>
              <a:rPr lang="lt-LT" sz="1700" b="1" dirty="0" smtClean="0">
                <a:latin typeface="+mn-lt"/>
              </a:rPr>
              <a:t>platforma, </a:t>
            </a:r>
            <a:r>
              <a:rPr lang="lt-LT" sz="1700" b="1" dirty="0" smtClean="0">
                <a:latin typeface="+mn-lt"/>
              </a:rPr>
              <a:t>kaip </a:t>
            </a:r>
            <a:r>
              <a:rPr lang="lt-LT" sz="1700" b="1" dirty="0" err="1" smtClean="0">
                <a:latin typeface="+mn-lt"/>
              </a:rPr>
              <a:t>inovatorių</a:t>
            </a:r>
            <a:r>
              <a:rPr lang="lt-LT" sz="1700" b="1" dirty="0" smtClean="0">
                <a:latin typeface="+mn-lt"/>
              </a:rPr>
              <a:t> sisteminio ugdymo </a:t>
            </a:r>
            <a:r>
              <a:rPr lang="lt-LT" sz="1700" b="1" dirty="0" smtClean="0">
                <a:latin typeface="+mn-lt"/>
              </a:rPr>
              <a:t>priemonė:</a:t>
            </a:r>
            <a:endParaRPr lang="lt-LT" sz="1700" b="1" dirty="0" smtClean="0">
              <a:latin typeface="+mn-lt"/>
            </a:endParaRP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lt-LT" sz="1700" b="1" dirty="0" smtClean="0">
                <a:latin typeface="+mn-lt"/>
              </a:rPr>
              <a:t>Orientuoja </a:t>
            </a:r>
            <a:r>
              <a:rPr lang="lt-LT" sz="1700" b="1" dirty="0">
                <a:latin typeface="+mn-lt"/>
              </a:rPr>
              <a:t>į vertės kūrimą </a:t>
            </a:r>
            <a:r>
              <a:rPr lang="lt-LT" sz="1700" dirty="0" smtClean="0">
                <a:latin typeface="+mn-lt"/>
              </a:rPr>
              <a:t>– moko identifikuoti realias problemas ir jas kompleksiškai spręsti plačiame </a:t>
            </a:r>
            <a:r>
              <a:rPr lang="lt-LT" sz="1700" dirty="0">
                <a:latin typeface="+mn-lt"/>
              </a:rPr>
              <a:t>tematikų diapazone – nuo vietinių iki globalių rinkų </a:t>
            </a:r>
            <a:r>
              <a:rPr lang="lt-LT" sz="1700" dirty="0" smtClean="0">
                <a:latin typeface="+mn-lt"/>
              </a:rPr>
              <a:t>aktualijų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lt-LT" sz="1700" b="1" dirty="0" smtClean="0">
                <a:latin typeface="+mn-lt"/>
              </a:rPr>
              <a:t>Integruoja</a:t>
            </a:r>
            <a:r>
              <a:rPr lang="lt-LT" sz="1700" dirty="0" smtClean="0">
                <a:latin typeface="+mn-lt"/>
              </a:rPr>
              <a:t> </a:t>
            </a:r>
            <a:r>
              <a:rPr lang="lt-LT" sz="1700" dirty="0">
                <a:latin typeface="+mn-lt"/>
              </a:rPr>
              <a:t>kūrybiškumą, gamtos mokslų žinias, šiuolaikines technologijas, </a:t>
            </a:r>
            <a:r>
              <a:rPr lang="lt-LT" sz="1700" dirty="0" smtClean="0">
                <a:latin typeface="+mn-lt"/>
              </a:rPr>
              <a:t>verslumą, </a:t>
            </a:r>
            <a:r>
              <a:rPr lang="lt-LT" sz="1700" dirty="0">
                <a:latin typeface="+mn-lt"/>
              </a:rPr>
              <a:t>darniosios raidos </a:t>
            </a:r>
            <a:r>
              <a:rPr lang="lt-LT" sz="1700" dirty="0" smtClean="0">
                <a:latin typeface="+mn-lt"/>
              </a:rPr>
              <a:t>ir MTEPI veiklos principus, </a:t>
            </a:r>
            <a:r>
              <a:rPr lang="lt-LT" sz="1700" dirty="0">
                <a:latin typeface="+mn-lt"/>
              </a:rPr>
              <a:t>šiuolaikiniu turiniu ir </a:t>
            </a:r>
            <a:r>
              <a:rPr lang="lt-LT" sz="1700" dirty="0" smtClean="0">
                <a:latin typeface="+mn-lt"/>
              </a:rPr>
              <a:t>metodais </a:t>
            </a:r>
            <a:r>
              <a:rPr lang="lt-LT" sz="1700" dirty="0">
                <a:latin typeface="+mn-lt"/>
              </a:rPr>
              <a:t>papildydama kitas formaliojo ir neformaliojo ugdymo formas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lt-LT" sz="1700" b="1" dirty="0" smtClean="0">
                <a:latin typeface="+mn-lt"/>
              </a:rPr>
              <a:t>Ugdo kūrėjų</a:t>
            </a:r>
            <a:r>
              <a:rPr lang="lt-LT" sz="17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lt-LT" sz="1700" b="1" dirty="0" smtClean="0">
                <a:latin typeface="+mn-lt"/>
              </a:rPr>
              <a:t>komandą </a:t>
            </a:r>
            <a:r>
              <a:rPr lang="lt-LT" sz="1700" dirty="0" smtClean="0">
                <a:latin typeface="+mn-lt"/>
              </a:rPr>
              <a:t>–</a:t>
            </a:r>
            <a:r>
              <a:rPr lang="lt-LT" sz="1700" b="1" dirty="0" smtClean="0">
                <a:latin typeface="+mn-lt"/>
              </a:rPr>
              <a:t> </a:t>
            </a:r>
            <a:r>
              <a:rPr lang="lt-LT" sz="1700" dirty="0" smtClean="0">
                <a:latin typeface="+mn-lt"/>
              </a:rPr>
              <a:t>taiko projektinio komandinio darbo principus, </a:t>
            </a:r>
            <a:r>
              <a:rPr lang="lt-LT" sz="1700" dirty="0">
                <a:latin typeface="+mn-lt"/>
              </a:rPr>
              <a:t>skatina bendradarbiavimą „mokinys-mokytojas-AI konsultantas-vietinis </a:t>
            </a:r>
            <a:r>
              <a:rPr lang="lt-LT" sz="1700" dirty="0" smtClean="0">
                <a:latin typeface="+mn-lt"/>
              </a:rPr>
              <a:t>verslo ekspertas</a:t>
            </a:r>
            <a:r>
              <a:rPr lang="lt-LT" sz="1700" dirty="0">
                <a:latin typeface="+mn-lt"/>
              </a:rPr>
              <a:t>“, ugdo jų kompetenciją, kartu leidžia sveiką konkurenciją</a:t>
            </a: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lt-LT" sz="1700" b="1" dirty="0" smtClean="0">
                <a:latin typeface="+mn-lt"/>
              </a:rPr>
              <a:t>Formuoja </a:t>
            </a:r>
            <a:r>
              <a:rPr lang="lt-LT" sz="1700" b="1" dirty="0" err="1">
                <a:latin typeface="+mn-lt"/>
              </a:rPr>
              <a:t>inovatorių</a:t>
            </a:r>
            <a:r>
              <a:rPr lang="lt-LT" sz="1700" b="1" dirty="0">
                <a:latin typeface="+mn-lt"/>
              </a:rPr>
              <a:t> ugdymo nuoseklią </a:t>
            </a:r>
            <a:r>
              <a:rPr lang="lt-LT" sz="1700" b="1" dirty="0" smtClean="0">
                <a:latin typeface="+mn-lt"/>
              </a:rPr>
              <a:t>grandinę, </a:t>
            </a:r>
            <a:r>
              <a:rPr lang="lt-LT" sz="1700" dirty="0" smtClean="0">
                <a:latin typeface="+mn-lt"/>
              </a:rPr>
              <a:t>integruojančią bendrojo </a:t>
            </a:r>
            <a:r>
              <a:rPr lang="lt-LT" sz="1700" dirty="0">
                <a:latin typeface="+mn-lt"/>
              </a:rPr>
              <a:t>lavinimo ir </a:t>
            </a:r>
            <a:r>
              <a:rPr lang="lt-LT" sz="1700" dirty="0" smtClean="0">
                <a:latin typeface="+mn-lt"/>
              </a:rPr>
              <a:t>aukštąsias mokyklas, MTEPI institucijas ir verslo struktūras</a:t>
            </a:r>
            <a:endParaRPr lang="lt-LT" sz="1700" dirty="0">
              <a:latin typeface="+mn-lt"/>
            </a:endParaRPr>
          </a:p>
          <a:p>
            <a:pPr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lt-LT" sz="1700" b="1" dirty="0" smtClean="0">
                <a:latin typeface="+mn-lt"/>
              </a:rPr>
              <a:t>Yra prieinama ir ekonomiška</a:t>
            </a:r>
            <a:r>
              <a:rPr lang="lt-LT" sz="1700" dirty="0" smtClean="0">
                <a:latin typeface="+mn-lt"/>
              </a:rPr>
              <a:t>: </a:t>
            </a:r>
            <a:r>
              <a:rPr lang="lt-LT" sz="1700" dirty="0">
                <a:latin typeface="+mn-lt"/>
              </a:rPr>
              <a:t>veikia </a:t>
            </a:r>
            <a:r>
              <a:rPr lang="lt-LT" sz="1700" dirty="0" smtClean="0">
                <a:latin typeface="+mn-lt"/>
              </a:rPr>
              <a:t>nuolat ir dvipusiu ryšiu potencialiai aprėpia visas mokyklas, </a:t>
            </a:r>
            <a:r>
              <a:rPr lang="lt-LT" sz="1700" dirty="0">
                <a:latin typeface="+mn-lt"/>
              </a:rPr>
              <a:t>s</a:t>
            </a:r>
            <a:r>
              <a:rPr lang="en-US" sz="1700" dirty="0" err="1" smtClean="0">
                <a:latin typeface="+mn-lt"/>
              </a:rPr>
              <a:t>uteik</a:t>
            </a:r>
            <a:r>
              <a:rPr lang="lt-LT" sz="1700" dirty="0" smtClean="0">
                <a:latin typeface="+mn-lt"/>
              </a:rPr>
              <a:t>dama </a:t>
            </a:r>
            <a:r>
              <a:rPr lang="en-US" sz="1700" dirty="0" smtClean="0">
                <a:latin typeface="+mn-lt"/>
              </a:rPr>
              <a:t>n</a:t>
            </a:r>
            <a:r>
              <a:rPr lang="lt-LT" sz="1700" dirty="0" err="1">
                <a:latin typeface="+mn-lt"/>
              </a:rPr>
              <a:t>emokamą</a:t>
            </a:r>
            <a:r>
              <a:rPr lang="lt-LT" sz="1700" dirty="0">
                <a:latin typeface="+mn-lt"/>
              </a:rPr>
              <a:t> prieigą prie </a:t>
            </a:r>
            <a:r>
              <a:rPr lang="lt-LT" sz="1700" dirty="0" smtClean="0">
                <a:latin typeface="+mn-lt"/>
              </a:rPr>
              <a:t>informacijos, konsultacijų, reikalingų </a:t>
            </a:r>
            <a:r>
              <a:rPr lang="lt-LT" sz="1700" dirty="0">
                <a:latin typeface="+mn-lt"/>
              </a:rPr>
              <a:t>IT ir (dalinai) kitų </a:t>
            </a:r>
            <a:r>
              <a:rPr lang="lt-LT" sz="1700" dirty="0" smtClean="0">
                <a:latin typeface="+mn-lt"/>
              </a:rPr>
              <a:t>išteklių, o veiklos kaštai, palyginti su potencialiomis galimybėmis, yra nedideli</a:t>
            </a:r>
            <a:endParaRPr lang="lt-LT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813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184050" y="449615"/>
            <a:ext cx="5451950" cy="1080120"/>
          </a:xfrm>
        </p:spPr>
        <p:txBody>
          <a:bodyPr/>
          <a:lstStyle/>
          <a:p>
            <a:r>
              <a:rPr lang="lt-LT" sz="2400" b="1" dirty="0">
                <a:latin typeface="+mn-lt"/>
              </a:rPr>
              <a:t>AI platformos ugdymo </a:t>
            </a:r>
            <a:r>
              <a:rPr lang="lt-LT" sz="2400" b="1" dirty="0" smtClean="0">
                <a:latin typeface="+mn-lt"/>
              </a:rPr>
              <a:t>procesas</a:t>
            </a:r>
            <a:endParaRPr lang="lt-LT" sz="2400" dirty="0">
              <a:latin typeface="+mn-lt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1626781"/>
            <a:ext cx="8868694" cy="4667693"/>
          </a:xfrm>
        </p:spPr>
        <p:txBody>
          <a:bodyPr/>
          <a:lstStyle/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t-LT" sz="1700" b="1" dirty="0">
                <a:latin typeface="+mn-lt"/>
              </a:rPr>
              <a:t>Mokyklos ir VGTU sutartis</a:t>
            </a:r>
            <a:r>
              <a:rPr lang="lt-LT" sz="1700" dirty="0">
                <a:latin typeface="+mn-lt"/>
              </a:rPr>
              <a:t>. Mokykla </a:t>
            </a:r>
            <a:r>
              <a:rPr lang="lt-LT" sz="1700" dirty="0" smtClean="0">
                <a:latin typeface="+mn-lt"/>
              </a:rPr>
              <a:t>sudaro sutartį </a:t>
            </a:r>
            <a:r>
              <a:rPr lang="lt-LT" sz="1700" dirty="0">
                <a:latin typeface="+mn-lt"/>
              </a:rPr>
              <a:t>su VGTU dėl </a:t>
            </a:r>
            <a:r>
              <a:rPr lang="lt-LT" sz="1700" dirty="0" smtClean="0">
                <a:latin typeface="+mn-lt"/>
              </a:rPr>
              <a:t>bendradarbiavimo </a:t>
            </a:r>
            <a:r>
              <a:rPr lang="lt-LT" sz="1700" dirty="0">
                <a:latin typeface="+mn-lt"/>
              </a:rPr>
              <a:t>AI </a:t>
            </a:r>
            <a:r>
              <a:rPr lang="lt-LT" sz="1700" dirty="0" smtClean="0">
                <a:latin typeface="+mn-lt"/>
              </a:rPr>
              <a:t>platformoje ir paskiria 1-2 mokytojus koordinuoti savo mokinių ir mokytojų AI veiklą </a:t>
            </a:r>
            <a:endParaRPr lang="lt-LT" sz="1700" dirty="0">
              <a:latin typeface="+mn-lt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t-LT" sz="1700" b="1" dirty="0">
                <a:latin typeface="+mn-lt"/>
              </a:rPr>
              <a:t>Sprendimas dėl projektinio darbo. </a:t>
            </a:r>
            <a:r>
              <a:rPr lang="lt-LT" sz="1700" dirty="0">
                <a:latin typeface="+mn-lt"/>
              </a:rPr>
              <a:t>Mokinys susipažinęs su AI medžiaga ir pasikonsultavęs su </a:t>
            </a:r>
            <a:r>
              <a:rPr lang="lt-LT" sz="1700" dirty="0" smtClean="0">
                <a:latin typeface="+mn-lt"/>
              </a:rPr>
              <a:t>mokytoju, dalyvauja KD ir  </a:t>
            </a:r>
            <a:r>
              <a:rPr lang="lt-LT" sz="1700" dirty="0">
                <a:latin typeface="+mn-lt"/>
              </a:rPr>
              <a:t>priima sprendimą dėl darbo </a:t>
            </a:r>
            <a:r>
              <a:rPr lang="lt-LT" sz="1700" dirty="0" smtClean="0">
                <a:latin typeface="+mn-lt"/>
              </a:rPr>
              <a:t>temos </a:t>
            </a:r>
            <a:endParaRPr lang="lt-LT" sz="1700" dirty="0">
              <a:latin typeface="+mn-lt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t-LT" sz="1700" b="1" dirty="0" smtClean="0">
                <a:latin typeface="+mn-lt"/>
              </a:rPr>
              <a:t>Darbas </a:t>
            </a:r>
            <a:r>
              <a:rPr lang="lt-LT" sz="1700" b="1" dirty="0">
                <a:latin typeface="+mn-lt"/>
              </a:rPr>
              <a:t>AI </a:t>
            </a:r>
            <a:r>
              <a:rPr lang="lt-LT" sz="1700" b="1" dirty="0" smtClean="0">
                <a:latin typeface="+mn-lt"/>
              </a:rPr>
              <a:t>platformoje (1).  </a:t>
            </a:r>
            <a:r>
              <a:rPr lang="lt-LT" sz="1700" dirty="0">
                <a:latin typeface="+mn-lt"/>
              </a:rPr>
              <a:t>AI platforma registruotiems vartotojams suteikia metodinę medžiagą, konsultacijas, reikalingus IT išteklius ir, pagal galimybes, </a:t>
            </a:r>
            <a:r>
              <a:rPr lang="lt-LT" sz="1700" dirty="0" smtClean="0">
                <a:latin typeface="+mn-lt"/>
              </a:rPr>
              <a:t>medžiagas, nuotolines </a:t>
            </a:r>
            <a:r>
              <a:rPr lang="lt-LT" sz="1700" dirty="0">
                <a:latin typeface="+mn-lt"/>
              </a:rPr>
              <a:t>technologines </a:t>
            </a:r>
            <a:r>
              <a:rPr lang="lt-LT" sz="1700" dirty="0" smtClean="0">
                <a:latin typeface="+mn-lt"/>
              </a:rPr>
              <a:t>paslaugas ir, pagal poreikį, rekomenduoja vietinį technologijų konsultantą</a:t>
            </a:r>
            <a:endParaRPr lang="lt-LT" sz="1700" dirty="0">
              <a:latin typeface="+mn-lt"/>
            </a:endParaRP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t-LT" sz="1700" b="1" dirty="0">
                <a:latin typeface="+mn-lt"/>
              </a:rPr>
              <a:t>Darbas AI platformoje </a:t>
            </a:r>
            <a:r>
              <a:rPr lang="lt-LT" sz="1700" b="1" dirty="0" smtClean="0">
                <a:latin typeface="+mn-lt"/>
              </a:rPr>
              <a:t>(2).  „</a:t>
            </a:r>
            <a:r>
              <a:rPr lang="lt-LT" sz="1700" dirty="0" smtClean="0">
                <a:latin typeface="+mn-lt"/>
              </a:rPr>
              <a:t>Neakivaizdinių“  programų dalyviai </a:t>
            </a:r>
            <a:r>
              <a:rPr lang="lt-LT" sz="1700" dirty="0" smtClean="0">
                <a:latin typeface="+mn-lt"/>
              </a:rPr>
              <a:t>dirbo </a:t>
            </a:r>
            <a:r>
              <a:rPr lang="lt-LT" sz="1700" dirty="0" smtClean="0">
                <a:latin typeface="+mn-lt"/>
              </a:rPr>
              <a:t>12 dienų kontaktinėse sesijose ir laikotarpiuose tarp jų – nuotoliniu būdu. Projektas </a:t>
            </a:r>
            <a:r>
              <a:rPr lang="lt-LT" sz="1700" dirty="0" smtClean="0">
                <a:latin typeface="+mn-lt"/>
              </a:rPr>
              <a:t>aprūpino medžiagomis, dengė </a:t>
            </a:r>
            <a:r>
              <a:rPr lang="lt-LT" sz="1700" dirty="0" smtClean="0">
                <a:latin typeface="+mn-lt"/>
              </a:rPr>
              <a:t>mokymo, nakvynės ir kelionių išlaidas ir t.t.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t-LT" sz="1700" b="1" dirty="0" smtClean="0">
                <a:latin typeface="+mn-lt"/>
              </a:rPr>
              <a:t>Darbo </a:t>
            </a:r>
            <a:r>
              <a:rPr lang="lt-LT" sz="1700" b="1" dirty="0">
                <a:latin typeface="+mn-lt"/>
              </a:rPr>
              <a:t>rezultatas. </a:t>
            </a:r>
            <a:r>
              <a:rPr lang="lt-LT" sz="1700" dirty="0">
                <a:latin typeface="+mn-lt"/>
              </a:rPr>
              <a:t>Projektinio darbo rezultatas gali būti veikiantis įrenginys arba jo </a:t>
            </a:r>
            <a:r>
              <a:rPr lang="lt-LT" sz="1700" dirty="0" smtClean="0">
                <a:latin typeface="+mn-lt"/>
              </a:rPr>
              <a:t>prototipas, </a:t>
            </a:r>
            <a:r>
              <a:rPr lang="lt-LT" sz="1700" dirty="0">
                <a:latin typeface="+mn-lt"/>
              </a:rPr>
              <a:t>virtualus modelis, </a:t>
            </a:r>
            <a:r>
              <a:rPr lang="lt-LT" sz="1700" dirty="0" smtClean="0">
                <a:latin typeface="+mn-lt"/>
              </a:rPr>
              <a:t>atliktas tyrimas, pasiūlytas sprendimas</a:t>
            </a:r>
            <a:r>
              <a:rPr lang="lt-LT" sz="1700" dirty="0">
                <a:latin typeface="+mn-lt"/>
              </a:rPr>
              <a:t>, programa ir pan</a:t>
            </a:r>
            <a:r>
              <a:rPr lang="lt-LT" sz="1700" dirty="0" smtClean="0">
                <a:latin typeface="+mn-lt"/>
              </a:rPr>
              <a:t>. </a:t>
            </a:r>
            <a:r>
              <a:rPr lang="lt-LT" sz="1700" dirty="0">
                <a:latin typeface="+mn-lt"/>
              </a:rPr>
              <a:t>(įskaitant ir verslo planą)</a:t>
            </a:r>
            <a:r>
              <a:rPr lang="lt-LT" sz="1700" dirty="0" smtClean="0">
                <a:latin typeface="+mn-lt"/>
              </a:rPr>
              <a:t>, </a:t>
            </a:r>
            <a:r>
              <a:rPr lang="lt-LT" sz="1700" dirty="0">
                <a:latin typeface="+mn-lt"/>
              </a:rPr>
              <a:t>taip pat nustatytos formos darbo aprašas</a:t>
            </a:r>
          </a:p>
          <a:p>
            <a:pPr lvl="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lt-LT" sz="1700" b="1" dirty="0" smtClean="0">
                <a:latin typeface="+mn-lt"/>
              </a:rPr>
              <a:t>Darbo įvertinimas. </a:t>
            </a:r>
            <a:r>
              <a:rPr lang="lt-LT" sz="1700" dirty="0" smtClean="0">
                <a:latin typeface="+mn-lt"/>
              </a:rPr>
              <a:t>Darbai viešai pristatomi darbų konkursuose. Darbus sėkmingai atlikę mokiniai ir jų vadovai gauna pažymėjimus, o geriausius darbus atlikę mokiniai bei jų vadovai – ir prizus.</a:t>
            </a:r>
          </a:p>
        </p:txBody>
      </p:sp>
    </p:spTree>
    <p:extLst>
      <p:ext uri="{BB962C8B-B14F-4D97-AF65-F5344CB8AC3E}">
        <p14:creationId xmlns:p14="http://schemas.microsoft.com/office/powerpoint/2010/main" val="3158655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176" y="366888"/>
            <a:ext cx="6048672" cy="884395"/>
          </a:xfrm>
        </p:spPr>
        <p:txBody>
          <a:bodyPr/>
          <a:lstStyle/>
          <a:p>
            <a:r>
              <a:rPr lang="lt-LT" sz="2400" b="1" dirty="0" smtClean="0">
                <a:latin typeface="+mn-lt"/>
                <a:ea typeface="Verdana" panose="020B0604030504040204" pitchFamily="34" charset="0"/>
              </a:rPr>
              <a:t>„Ateities inžinerijos“ ugdymo tematikos 2018-2019 m.m.</a:t>
            </a:r>
            <a:endParaRPr lang="en-US" sz="2400" b="1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464" y="1395662"/>
            <a:ext cx="7695399" cy="5313145"/>
          </a:xfrm>
        </p:spPr>
        <p:txBody>
          <a:bodyPr/>
          <a:lstStyle/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i="1" dirty="0" err="1">
                <a:latin typeface="+mn-lt"/>
                <a:ea typeface="Verdana" panose="020B0604030504040204" pitchFamily="34" charset="0"/>
              </a:rPr>
              <a:t>Android</a:t>
            </a:r>
            <a:r>
              <a:rPr lang="lt-LT" sz="1700" i="1" dirty="0">
                <a:latin typeface="+mn-lt"/>
                <a:ea typeface="Verdana" panose="020B0604030504040204" pitchFamily="34" charset="0"/>
              </a:rPr>
              <a:t> </a:t>
            </a:r>
            <a:r>
              <a:rPr lang="lt-LT" sz="1700" dirty="0">
                <a:latin typeface="+mn-lt"/>
                <a:ea typeface="Verdana" panose="020B0604030504040204" pitchFamily="34" charset="0"/>
              </a:rPr>
              <a:t>įrenginių </a:t>
            </a:r>
            <a:r>
              <a:rPr lang="lt-LT" sz="1700" dirty="0" smtClean="0">
                <a:latin typeface="+mn-lt"/>
                <a:ea typeface="Verdana" panose="020B0604030504040204" pitchFamily="34" charset="0"/>
              </a:rPr>
              <a:t>programavimas				2017</a:t>
            </a:r>
            <a:endParaRPr lang="en-US" sz="1700" dirty="0">
              <a:latin typeface="+mn-lt"/>
              <a:ea typeface="Verdana" panose="020B0604030504040204" pitchFamily="34" charset="0"/>
            </a:endParaRP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  <a:ea typeface="Verdana" panose="020B0604030504040204" pitchFamily="34" charset="0"/>
              </a:rPr>
              <a:t>Atliekos ir darni </a:t>
            </a:r>
            <a:r>
              <a:rPr lang="lt-LT" sz="1700" dirty="0" smtClean="0">
                <a:latin typeface="+mn-lt"/>
                <a:ea typeface="Verdana" panose="020B0604030504040204" pitchFamily="34" charset="0"/>
              </a:rPr>
              <a:t>aplinka					2017</a:t>
            </a:r>
            <a:endParaRPr lang="en-US" sz="1700" dirty="0" smtClean="0">
              <a:latin typeface="+mn-lt"/>
              <a:ea typeface="Verdana" panose="020B0604030504040204" pitchFamily="34" charset="0"/>
            </a:endParaRPr>
          </a:p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dirty="0" smtClean="0">
                <a:latin typeface="+mn-lt"/>
                <a:ea typeface="Verdana" panose="020B0604030504040204" pitchFamily="34" charset="0"/>
              </a:rPr>
              <a:t>Audiovizualinių medijų taikymas kuriant ir diegiant inovacijas	2018</a:t>
            </a:r>
            <a:endParaRPr lang="en-US" sz="1700" dirty="0" smtClean="0">
              <a:latin typeface="+mn-lt"/>
              <a:ea typeface="Verdana" panose="020B0604030504040204" pitchFamily="34" charset="0"/>
            </a:endParaRPr>
          </a:p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dirty="0" smtClean="0">
                <a:latin typeface="+mn-lt"/>
                <a:ea typeface="Verdana" panose="020B0604030504040204" pitchFamily="34" charset="0"/>
              </a:rPr>
              <a:t>Bepiločių orlaivių technologijos				2018</a:t>
            </a:r>
            <a:endParaRPr lang="en-US" sz="1700" dirty="0" smtClean="0">
              <a:latin typeface="+mn-lt"/>
              <a:ea typeface="Verdana" panose="020B0604030504040204" pitchFamily="34" charset="0"/>
            </a:endParaRPr>
          </a:p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dirty="0" smtClean="0">
                <a:latin typeface="+mn-lt"/>
                <a:ea typeface="Verdana" panose="020B0604030504040204" pitchFamily="34" charset="0"/>
              </a:rPr>
              <a:t>Biomedicinos inžinerija					2018</a:t>
            </a:r>
            <a:endParaRPr lang="en-US" sz="1700" dirty="0">
              <a:latin typeface="+mn-lt"/>
              <a:ea typeface="Verdana" panose="020B0604030504040204" pitchFamily="34" charset="0"/>
            </a:endParaRP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lt-LT" sz="1700" dirty="0" err="1">
                <a:latin typeface="+mn-lt"/>
                <a:ea typeface="Verdana" panose="020B0604030504040204" pitchFamily="34" charset="0"/>
              </a:rPr>
              <a:t>Bitkoinai</a:t>
            </a:r>
            <a:r>
              <a:rPr lang="lt-LT" sz="1700" dirty="0">
                <a:latin typeface="+mn-lt"/>
                <a:ea typeface="Verdana" panose="020B0604030504040204" pitchFamily="34" charset="0"/>
              </a:rPr>
              <a:t>: virtualiųjų valiutų </a:t>
            </a:r>
            <a:r>
              <a:rPr lang="lt-LT" sz="1700" dirty="0" smtClean="0">
                <a:latin typeface="+mn-lt"/>
                <a:ea typeface="Verdana" panose="020B0604030504040204" pitchFamily="34" charset="0"/>
              </a:rPr>
              <a:t>technologijos			2017</a:t>
            </a:r>
            <a:endParaRPr lang="en-US" sz="1700" dirty="0">
              <a:latin typeface="+mn-lt"/>
              <a:ea typeface="Verdana" panose="020B0604030504040204" pitchFamily="34" charset="0"/>
            </a:endParaRP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  <a:ea typeface="Verdana" panose="020B0604030504040204" pitchFamily="34" charset="0"/>
              </a:rPr>
              <a:t>Darni gyvenamoji </a:t>
            </a:r>
            <a:r>
              <a:rPr lang="lt-LT" sz="1700" dirty="0" smtClean="0">
                <a:latin typeface="+mn-lt"/>
                <a:ea typeface="Verdana" panose="020B0604030504040204" pitchFamily="34" charset="0"/>
              </a:rPr>
              <a:t>aplinka					2017</a:t>
            </a:r>
            <a:endParaRPr lang="en-US" sz="1700" dirty="0">
              <a:latin typeface="+mn-lt"/>
              <a:ea typeface="Verdana" panose="020B0604030504040204" pitchFamily="34" charset="0"/>
            </a:endParaRP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  <a:ea typeface="Verdana" panose="020B0604030504040204" pitchFamily="34" charset="0"/>
              </a:rPr>
              <a:t>Darnus </a:t>
            </a:r>
            <a:r>
              <a:rPr lang="lt-LT" sz="1700" dirty="0" smtClean="0">
                <a:latin typeface="+mn-lt"/>
                <a:ea typeface="Verdana" panose="020B0604030504040204" pitchFamily="34" charset="0"/>
              </a:rPr>
              <a:t>pastatas						2017</a:t>
            </a:r>
            <a:endParaRPr lang="en-US" sz="1700" dirty="0">
              <a:latin typeface="+mn-lt"/>
              <a:ea typeface="Verdana" panose="020B0604030504040204" pitchFamily="34" charset="0"/>
            </a:endParaRPr>
          </a:p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  <a:ea typeface="Verdana" panose="020B0604030504040204" pitchFamily="34" charset="0"/>
              </a:rPr>
              <a:t>Dizaino technologijos ir </a:t>
            </a:r>
            <a:r>
              <a:rPr lang="lt-LT" sz="1700" dirty="0" smtClean="0">
                <a:latin typeface="+mn-lt"/>
                <a:ea typeface="Verdana" panose="020B0604030504040204" pitchFamily="34" charset="0"/>
              </a:rPr>
              <a:t>inovacijos				2018</a:t>
            </a:r>
            <a:endParaRPr lang="en-US" sz="1700" dirty="0">
              <a:latin typeface="+mn-lt"/>
              <a:ea typeface="Verdana" panose="020B0604030504040204" pitchFamily="34" charset="0"/>
            </a:endParaRP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  <a:ea typeface="Verdana" panose="020B0604030504040204" pitchFamily="34" charset="0"/>
              </a:rPr>
              <a:t>Investavimo sprendimai </a:t>
            </a:r>
            <a:r>
              <a:rPr lang="lt-LT" sz="1700" i="1" dirty="0" err="1">
                <a:latin typeface="+mn-lt"/>
                <a:ea typeface="Verdana" panose="020B0604030504040204" pitchFamily="34" charset="0"/>
              </a:rPr>
              <a:t>Luminor</a:t>
            </a:r>
            <a:r>
              <a:rPr lang="lt-LT" sz="1700" i="1" dirty="0">
                <a:latin typeface="+mn-lt"/>
                <a:ea typeface="Verdana" panose="020B0604030504040204" pitchFamily="34" charset="0"/>
              </a:rPr>
              <a:t> </a:t>
            </a:r>
            <a:r>
              <a:rPr lang="lt-LT" sz="1700" i="1" dirty="0" err="1">
                <a:latin typeface="+mn-lt"/>
                <a:ea typeface="Verdana" panose="020B0604030504040204" pitchFamily="34" charset="0"/>
              </a:rPr>
              <a:t>Trade</a:t>
            </a:r>
            <a:r>
              <a:rPr lang="lt-LT" sz="1700" i="1" dirty="0">
                <a:latin typeface="+mn-lt"/>
                <a:ea typeface="Verdana" panose="020B0604030504040204" pitchFamily="34" charset="0"/>
              </a:rPr>
              <a:t> </a:t>
            </a:r>
            <a:r>
              <a:rPr lang="lt-LT" sz="1700" dirty="0" smtClean="0">
                <a:latin typeface="+mn-lt"/>
                <a:ea typeface="Verdana" panose="020B0604030504040204" pitchFamily="34" charset="0"/>
              </a:rPr>
              <a:t>aplinkoje</a:t>
            </a:r>
            <a:r>
              <a:rPr lang="lt-LT" sz="1700" dirty="0" smtClean="0">
                <a:latin typeface="+mn-lt"/>
              </a:rPr>
              <a:t>		</a:t>
            </a:r>
            <a:r>
              <a:rPr lang="lt-LT" sz="1700" dirty="0">
                <a:latin typeface="+mn-lt"/>
                <a:ea typeface="Verdana" panose="020B0604030504040204" pitchFamily="34" charset="0"/>
              </a:rPr>
              <a:t>2017</a:t>
            </a:r>
            <a:endParaRPr lang="en-US" sz="1700" dirty="0">
              <a:latin typeface="+mn-lt"/>
              <a:ea typeface="Verdana" panose="020B0604030504040204" pitchFamily="34" charset="0"/>
            </a:endParaRPr>
          </a:p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dirty="0" smtClean="0">
                <a:latin typeface="+mn-lt"/>
              </a:rPr>
              <a:t>Išmanusis šiltnamis					2018</a:t>
            </a:r>
            <a:endParaRPr lang="en-US" sz="1700" dirty="0">
              <a:latin typeface="+mn-lt"/>
            </a:endParaRPr>
          </a:p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</a:rPr>
              <a:t>Liejimo technologijos detalių </a:t>
            </a:r>
            <a:r>
              <a:rPr lang="lt-LT" sz="1700" dirty="0" smtClean="0">
                <a:latin typeface="+mn-lt"/>
              </a:rPr>
              <a:t>gamyboje			2018</a:t>
            </a:r>
            <a:endParaRPr lang="en-US" sz="1700" dirty="0">
              <a:latin typeface="+mn-lt"/>
            </a:endParaRPr>
          </a:p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</a:rPr>
              <a:t>Naujo pramonės gaminio </a:t>
            </a:r>
            <a:r>
              <a:rPr lang="lt-LT" sz="1700" dirty="0" smtClean="0">
                <a:latin typeface="+mn-lt"/>
              </a:rPr>
              <a:t>kūrimas				</a:t>
            </a:r>
            <a:r>
              <a:rPr lang="lt-LT" sz="1700" dirty="0" smtClean="0">
                <a:latin typeface="+mn-lt"/>
                <a:ea typeface="Verdana" panose="020B0604030504040204" pitchFamily="34" charset="0"/>
              </a:rPr>
              <a:t>2017, 2018</a:t>
            </a:r>
            <a:endParaRPr lang="en-US" sz="1700" dirty="0">
              <a:latin typeface="+mn-lt"/>
              <a:ea typeface="Verdana" panose="020B0604030504040204" pitchFamily="34" charset="0"/>
            </a:endParaRP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lt-LT" sz="1700" dirty="0" smtClean="0">
                <a:latin typeface="+mn-lt"/>
              </a:rPr>
              <a:t>Roboto </a:t>
            </a:r>
            <a:r>
              <a:rPr lang="lt-LT" sz="1700" dirty="0">
                <a:latin typeface="+mn-lt"/>
              </a:rPr>
              <a:t>prototipo </a:t>
            </a:r>
            <a:r>
              <a:rPr lang="lt-LT" sz="1700" dirty="0" smtClean="0">
                <a:latin typeface="+mn-lt"/>
              </a:rPr>
              <a:t>kūrimas					</a:t>
            </a:r>
            <a:r>
              <a:rPr lang="lt-LT" sz="1700" dirty="0" smtClean="0">
                <a:latin typeface="+mn-lt"/>
                <a:ea typeface="Verdana" panose="020B0604030504040204" pitchFamily="34" charset="0"/>
              </a:rPr>
              <a:t>2017</a:t>
            </a:r>
            <a:endParaRPr lang="en-US" sz="1700" dirty="0">
              <a:latin typeface="+mn-lt"/>
            </a:endParaRPr>
          </a:p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</a:rPr>
              <a:t>Šiuolaikinės statybinės medžiagos ir saugos </a:t>
            </a:r>
            <a:r>
              <a:rPr lang="lt-LT" sz="1700" dirty="0" smtClean="0">
                <a:latin typeface="+mn-lt"/>
              </a:rPr>
              <a:t>sistemos		2018</a:t>
            </a:r>
            <a:endParaRPr lang="en-US" sz="1700" dirty="0">
              <a:latin typeface="+mn-lt"/>
            </a:endParaRPr>
          </a:p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</a:rPr>
              <a:t>Šiuolaikinis </a:t>
            </a:r>
            <a:r>
              <a:rPr lang="lt-LT" sz="1700" dirty="0" smtClean="0">
                <a:latin typeface="+mn-lt"/>
              </a:rPr>
              <a:t>automobilis					2018</a:t>
            </a:r>
            <a:endParaRPr lang="en-US" sz="1700" dirty="0">
              <a:latin typeface="+mn-lt"/>
            </a:endParaRPr>
          </a:p>
          <a:p>
            <a:pPr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</a:rPr>
              <a:t>Verslo plano rengimas </a:t>
            </a:r>
            <a:r>
              <a:rPr lang="lt-LT" sz="1700" i="1" dirty="0" err="1">
                <a:latin typeface="+mn-lt"/>
              </a:rPr>
              <a:t>Canvas</a:t>
            </a:r>
            <a:r>
              <a:rPr lang="lt-LT" sz="1700" dirty="0">
                <a:latin typeface="+mn-lt"/>
              </a:rPr>
              <a:t> </a:t>
            </a:r>
            <a:r>
              <a:rPr lang="lt-LT" sz="1700" dirty="0" smtClean="0">
                <a:latin typeface="+mn-lt"/>
              </a:rPr>
              <a:t>metodu			</a:t>
            </a:r>
            <a:r>
              <a:rPr lang="lt-LT" sz="1700" dirty="0" smtClean="0">
                <a:latin typeface="+mn-lt"/>
                <a:ea typeface="Verdana" panose="020B0604030504040204" pitchFamily="34" charset="0"/>
              </a:rPr>
              <a:t>2017</a:t>
            </a:r>
            <a:endParaRPr lang="en-US" sz="1700" dirty="0">
              <a:latin typeface="+mn-lt"/>
            </a:endParaRPr>
          </a:p>
          <a:p>
            <a:pPr lvl="0">
              <a:spcBef>
                <a:spcPts val="100"/>
              </a:spcBef>
              <a:buFont typeface="+mj-lt"/>
              <a:buAutoNum type="arabicPeriod"/>
            </a:pPr>
            <a:r>
              <a:rPr lang="lt-LT" sz="1700" dirty="0">
                <a:latin typeface="+mn-lt"/>
              </a:rPr>
              <a:t>Žalioji </a:t>
            </a:r>
            <a:r>
              <a:rPr lang="lt-LT" sz="1700" dirty="0" smtClean="0">
                <a:latin typeface="+mn-lt"/>
              </a:rPr>
              <a:t>energetika					2018</a:t>
            </a:r>
            <a:endParaRPr lang="en-US" sz="1700" dirty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2661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450" y="462012"/>
            <a:ext cx="5476774" cy="587141"/>
          </a:xfrm>
        </p:spPr>
        <p:txBody>
          <a:bodyPr/>
          <a:lstStyle/>
          <a:p>
            <a:r>
              <a:rPr lang="lt-LT" sz="2400" b="1" dirty="0"/>
              <a:t>„Ateities inžinerijos“ veiklos </a:t>
            </a:r>
            <a:r>
              <a:rPr lang="lt-LT" sz="2400" b="1" dirty="0" smtClean="0"/>
              <a:t>virtuvė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22" y="1405289"/>
            <a:ext cx="8363272" cy="4947385"/>
          </a:xfrm>
        </p:spPr>
        <p:txBody>
          <a:bodyPr/>
          <a:lstStyle/>
          <a:p>
            <a:pPr marL="0" indent="0">
              <a:buNone/>
            </a:pPr>
            <a:r>
              <a:rPr lang="lt-LT" sz="1700" b="1" dirty="0" smtClean="0">
                <a:latin typeface="+mn-lt"/>
              </a:rPr>
              <a:t>Finansavimo šaltiniai: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 dirty="0" smtClean="0">
                <a:latin typeface="+mn-lt"/>
              </a:rPr>
              <a:t>L</a:t>
            </a:r>
            <a:r>
              <a:rPr lang="lt-LT" sz="1700" dirty="0" smtClean="0">
                <a:latin typeface="+mn-lt"/>
              </a:rPr>
              <a:t>MA vykdomas projektas </a:t>
            </a:r>
            <a:r>
              <a:rPr lang="en-US" sz="1700" dirty="0" err="1" smtClean="0">
                <a:latin typeface="+mn-lt"/>
              </a:rPr>
              <a:t>Nr</a:t>
            </a:r>
            <a:r>
              <a:rPr lang="en-US" sz="1700" dirty="0">
                <a:latin typeface="+mn-lt"/>
              </a:rPr>
              <a:t>. 09.3.3-ESFA-V-711-02-0001 „</a:t>
            </a:r>
            <a:r>
              <a:rPr lang="en-US" sz="1700" dirty="0" err="1">
                <a:latin typeface="+mn-lt"/>
              </a:rPr>
              <a:t>Nacionalinės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mokslo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populiarinimo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sistemos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plėtra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ir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err="1">
                <a:latin typeface="+mn-lt"/>
              </a:rPr>
              <a:t>įgyvendinimas</a:t>
            </a:r>
            <a:r>
              <a:rPr lang="en-US" sz="1700" dirty="0" smtClean="0">
                <a:latin typeface="+mn-lt"/>
              </a:rPr>
              <a:t>“</a:t>
            </a:r>
            <a:r>
              <a:rPr lang="lt-LT" sz="1700" dirty="0" smtClean="0">
                <a:latin typeface="+mn-lt"/>
              </a:rPr>
              <a:t> – iki 2019 </a:t>
            </a:r>
            <a:r>
              <a:rPr lang="lt-LT" sz="1700" dirty="0" smtClean="0">
                <a:latin typeface="+mn-lt"/>
              </a:rPr>
              <a:t>05 20</a:t>
            </a:r>
            <a:endParaRPr lang="lt-LT" sz="17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LMNŠC vykdomas projektas </a:t>
            </a:r>
            <a:r>
              <a:rPr lang="lt-LT" sz="1700" dirty="0">
                <a:latin typeface="+mn-lt"/>
              </a:rPr>
              <a:t>Nr. </a:t>
            </a:r>
            <a:r>
              <a:rPr lang="lt-LT" sz="1700" dirty="0" smtClean="0">
                <a:latin typeface="+mn-lt"/>
              </a:rPr>
              <a:t>09.2.2-ESFA-V-729-01-001 „Neformaliojo </a:t>
            </a:r>
            <a:r>
              <a:rPr lang="lt-LT" sz="1700" dirty="0">
                <a:latin typeface="+mn-lt"/>
              </a:rPr>
              <a:t>vaikų švietimo paslaugų plėtra“ </a:t>
            </a:r>
            <a:r>
              <a:rPr lang="lt-LT" sz="1700" dirty="0" smtClean="0">
                <a:latin typeface="+mn-lt"/>
              </a:rPr>
              <a:t> - iki 2019 03 01 </a:t>
            </a:r>
            <a:endParaRPr lang="lt-LT" sz="1700" dirty="0" smtClean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LMNŠC </a:t>
            </a:r>
            <a:r>
              <a:rPr lang="lt-LT" sz="1700" dirty="0">
                <a:latin typeface="+mn-lt"/>
              </a:rPr>
              <a:t>n</a:t>
            </a:r>
            <a:r>
              <a:rPr lang="lt-LT" sz="1700" dirty="0" smtClean="0">
                <a:latin typeface="+mn-lt"/>
              </a:rPr>
              <a:t>eformaliojo vaikų švietimo projektų finansavimo konkurso lėšų naudojimo sutartis – iki 2019 12 10</a:t>
            </a:r>
            <a:endParaRPr lang="lt-LT" sz="1700" dirty="0" smtClean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VGTU nuosavos lėšos</a:t>
            </a:r>
          </a:p>
          <a:p>
            <a:pPr marL="0" indent="0">
              <a:buNone/>
            </a:pPr>
            <a:endParaRPr lang="lt-LT" sz="1700" dirty="0" smtClean="0">
              <a:latin typeface="+mn-lt"/>
            </a:endParaRPr>
          </a:p>
          <a:p>
            <a:pPr marL="0" indent="0">
              <a:buNone/>
            </a:pPr>
            <a:r>
              <a:rPr lang="lt-LT" sz="1700" b="1" dirty="0" smtClean="0">
                <a:latin typeface="+mn-lt"/>
              </a:rPr>
              <a:t>Veikla </a:t>
            </a:r>
            <a:r>
              <a:rPr lang="lt-LT" sz="1700" b="1" dirty="0">
                <a:latin typeface="+mn-lt"/>
              </a:rPr>
              <a:t>2017-2018 </a:t>
            </a:r>
            <a:r>
              <a:rPr lang="lt-LT" sz="1700" b="1" dirty="0" smtClean="0">
                <a:latin typeface="+mn-lt"/>
              </a:rPr>
              <a:t>m.m. (10 aktyvių programų):</a:t>
            </a:r>
            <a:endParaRPr lang="lt-LT" sz="1700" b="1" dirty="0">
              <a:latin typeface="+mn-lt"/>
            </a:endParaRPr>
          </a:p>
          <a:p>
            <a:pPr fontAlgn="t"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300 mokinių dalyvavo </a:t>
            </a:r>
            <a:r>
              <a:rPr lang="lt-LT" sz="1700" dirty="0">
                <a:latin typeface="+mn-lt"/>
              </a:rPr>
              <a:t>dirbtuvėse regionuose; </a:t>
            </a:r>
            <a:r>
              <a:rPr lang="lt-LT" sz="1700" dirty="0" smtClean="0">
                <a:latin typeface="+mn-lt"/>
              </a:rPr>
              <a:t>500 AI </a:t>
            </a:r>
            <a:r>
              <a:rPr lang="lt-LT" sz="1700" dirty="0">
                <a:latin typeface="+mn-lt"/>
              </a:rPr>
              <a:t>platformos vartotojų</a:t>
            </a:r>
            <a:endParaRPr lang="en-US" sz="17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50 mokytojų patobulino kvalifikaciją</a:t>
            </a:r>
          </a:p>
          <a:p>
            <a:pPr marL="0" indent="0">
              <a:buNone/>
            </a:pPr>
            <a:r>
              <a:rPr lang="lt-LT" sz="1700" b="1" dirty="0" smtClean="0">
                <a:latin typeface="+mn-lt"/>
              </a:rPr>
              <a:t>Veikla 2018-2019 </a:t>
            </a:r>
            <a:r>
              <a:rPr lang="lt-LT" sz="1700" b="1" dirty="0">
                <a:latin typeface="+mn-lt"/>
              </a:rPr>
              <a:t>m.m</a:t>
            </a:r>
            <a:r>
              <a:rPr lang="lt-LT" sz="1700" b="1" dirty="0" smtClean="0">
                <a:latin typeface="+mn-lt"/>
              </a:rPr>
              <a:t>. (18 aktyvių programų):</a:t>
            </a:r>
            <a:endParaRPr lang="en-US" sz="1700" b="1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lt-LT" sz="1700" dirty="0">
                <a:latin typeface="+mn-lt"/>
              </a:rPr>
              <a:t>210 </a:t>
            </a:r>
            <a:r>
              <a:rPr lang="lt-LT" sz="1700" dirty="0" smtClean="0">
                <a:latin typeface="+mn-lt"/>
              </a:rPr>
              <a:t>mokinių dalyvauja neakivaizdinėse ir 100 - nuotolinėse programose, yra 800 AI </a:t>
            </a:r>
            <a:r>
              <a:rPr lang="lt-LT" sz="1700" dirty="0">
                <a:latin typeface="+mn-lt"/>
              </a:rPr>
              <a:t>platformos vartotojų</a:t>
            </a:r>
            <a:endParaRPr lang="en-US" sz="1700" dirty="0">
              <a:latin typeface="+mn-lt"/>
            </a:endParaRPr>
          </a:p>
          <a:p>
            <a:pPr fontAlgn="t">
              <a:buFont typeface="Courier New" panose="02070309020205020404" pitchFamily="49" charset="0"/>
              <a:buChar char="o"/>
            </a:pPr>
            <a:r>
              <a:rPr lang="lt-LT" sz="1700" dirty="0" smtClean="0">
                <a:latin typeface="+mn-lt"/>
              </a:rPr>
              <a:t>100 mokytojų, dalyvaudami AI veiklose, tobulina savo kvalifikaciją</a:t>
            </a:r>
            <a:endParaRPr 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83595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VGTU_balt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VGTU_baltas</Template>
  <TotalTime>15241</TotalTime>
  <Words>1084</Words>
  <Application>Microsoft Office PowerPoint</Application>
  <PresentationFormat>On-screen Show (4:3)</PresentationFormat>
  <Paragraphs>175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VGTU_baltas</vt:lpstr>
      <vt:lpstr>Nuotolinio ugdymo platforma „Ateities inžinerija“: galimybės mokyklai</vt:lpstr>
      <vt:lpstr>PowerPoint Presentation</vt:lpstr>
      <vt:lpstr>Esminis iššūkis (1): spartinti kuriamos pridėtinės vertės (darbo našumo) augimą</vt:lpstr>
      <vt:lpstr>Esminis iššūkis (2): išugdyti ir nuolat palaikyti kritinę inovatorių masę</vt:lpstr>
      <vt:lpstr>Lietuvos krepšinio sėkmės istorija ir inovatorių „kritinės masės“ išugdymo iššūkiai </vt:lpstr>
      <vt:lpstr>AI platformos veiklos principai</vt:lpstr>
      <vt:lpstr>AI platformos ugdymo procesas</vt:lpstr>
      <vt:lpstr>„Ateities inžinerijos“ ugdymo tematikos 2018-2019 m.m.</vt:lpstr>
      <vt:lpstr>„Ateities inžinerijos“ veiklos virtuvė</vt:lpstr>
      <vt:lpstr>AI platformos projektiniai darbai                                                                                                                                              </vt:lpstr>
      <vt:lpstr>Optimalus inovatorių ugdymo sprendimas</vt:lpstr>
      <vt:lpstr>Diskusijai: inovatorių ugdymo  ekosistema. AI sprendimas</vt:lpstr>
      <vt:lpstr>AI platformos pagrindinis puslapis</vt:lpstr>
      <vt:lpstr>III-asis „Ateities inžinerijos“ sezonas 2019-2020 m.</vt:lpstr>
      <vt:lpstr>PowerPoint Presentation</vt:lpstr>
    </vt:vector>
  </TitlesOfParts>
  <Company>VGTU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„Android“ mobiliųjų įrenginių programavimas“</dc:title>
  <dc:creator>Viktorija Čeikutė</dc:creator>
  <cp:lastModifiedBy>Henrikas</cp:lastModifiedBy>
  <cp:revision>219</cp:revision>
  <dcterms:created xsi:type="dcterms:W3CDTF">2017-04-07T12:55:34Z</dcterms:created>
  <dcterms:modified xsi:type="dcterms:W3CDTF">2019-06-25T19:35:33Z</dcterms:modified>
</cp:coreProperties>
</file>